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33CC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8" autoAdjust="0"/>
    <p:restoredTop sz="94660"/>
  </p:normalViewPr>
  <p:slideViewPr>
    <p:cSldViewPr snapToGrid="0">
      <p:cViewPr varScale="1">
        <p:scale>
          <a:sx n="50" d="100"/>
          <a:sy n="50" d="100"/>
        </p:scale>
        <p:origin x="533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55B89-8B7E-4DBF-8D85-98E77B3BBA29}" type="datetimeFigureOut">
              <a:rPr lang="fr-BE" smtClean="0"/>
              <a:t>18-06-15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9E784-56FE-42C7-98E3-69D661C5825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94568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6843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5092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74996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03651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82193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49630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3385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5221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38114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105882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47166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492321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321973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24492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2376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40649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8654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39697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6858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8013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E784-56FE-42C7-98E3-69D661C58254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7085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770-80E2-4503-BDEC-EB426478ED23}" type="datetimeFigureOut">
              <a:rPr lang="fr-BE" smtClean="0"/>
              <a:t>18-06-15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399-66ED-48B8-8138-F8B91C03E9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9294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770-80E2-4503-BDEC-EB426478ED23}" type="datetimeFigureOut">
              <a:rPr lang="fr-BE" smtClean="0"/>
              <a:t>18-06-15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399-66ED-48B8-8138-F8B91C03E9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881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770-80E2-4503-BDEC-EB426478ED23}" type="datetimeFigureOut">
              <a:rPr lang="fr-BE" smtClean="0"/>
              <a:t>18-06-15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399-66ED-48B8-8138-F8B91C03E9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2220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770-80E2-4503-BDEC-EB426478ED23}" type="datetimeFigureOut">
              <a:rPr lang="fr-BE" smtClean="0"/>
              <a:t>18-06-15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399-66ED-48B8-8138-F8B91C03E9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234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770-80E2-4503-BDEC-EB426478ED23}" type="datetimeFigureOut">
              <a:rPr lang="fr-BE" smtClean="0"/>
              <a:t>18-06-15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399-66ED-48B8-8138-F8B91C03E9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142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770-80E2-4503-BDEC-EB426478ED23}" type="datetimeFigureOut">
              <a:rPr lang="fr-BE" smtClean="0"/>
              <a:t>18-06-15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399-66ED-48B8-8138-F8B91C03E9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6982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770-80E2-4503-BDEC-EB426478ED23}" type="datetimeFigureOut">
              <a:rPr lang="fr-BE" smtClean="0"/>
              <a:t>18-06-15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399-66ED-48B8-8138-F8B91C03E9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429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770-80E2-4503-BDEC-EB426478ED23}" type="datetimeFigureOut">
              <a:rPr lang="fr-BE" smtClean="0"/>
              <a:t>18-06-15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399-66ED-48B8-8138-F8B91C03E9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920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770-80E2-4503-BDEC-EB426478ED23}" type="datetimeFigureOut">
              <a:rPr lang="fr-BE" smtClean="0"/>
              <a:t>18-06-15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399-66ED-48B8-8138-F8B91C03E9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16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770-80E2-4503-BDEC-EB426478ED23}" type="datetimeFigureOut">
              <a:rPr lang="fr-BE" smtClean="0"/>
              <a:t>18-06-15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399-66ED-48B8-8138-F8B91C03E9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678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770-80E2-4503-BDEC-EB426478ED23}" type="datetimeFigureOut">
              <a:rPr lang="fr-BE" smtClean="0"/>
              <a:t>18-06-15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7399-66ED-48B8-8138-F8B91C03E9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21714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A9770-80E2-4503-BDEC-EB426478ED23}" type="datetimeFigureOut">
              <a:rPr lang="fr-BE" smtClean="0"/>
              <a:t>18-06-15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57399-66ED-48B8-8138-F8B91C03E9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7838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5" descr="Vue3.JPG"/>
          <p:cNvPicPr>
            <a:picLocks noChangeAspect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15318" y="500692"/>
            <a:ext cx="94424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GB" altLang="fr-FR" sz="4400" b="1" dirty="0">
                <a:latin typeface="Helvetica" panose="020B0604020202020204" pitchFamily="34" charset="0"/>
              </a:rPr>
              <a:t>Chapter 1</a:t>
            </a:r>
          </a:p>
          <a:p>
            <a:r>
              <a:rPr lang="en-GB" altLang="fr-FR" sz="4400" b="1" dirty="0">
                <a:latin typeface="Helvetica" panose="020B0604020202020204" pitchFamily="34" charset="0"/>
              </a:rPr>
              <a:t>Description of the climate system and of its components</a:t>
            </a:r>
            <a:r>
              <a:rPr lang="en-GB" altLang="fr-FR" sz="4400" b="1" dirty="0"/>
              <a:t> </a:t>
            </a:r>
            <a:endParaRPr lang="en-US" altLang="fr-FR" sz="4400" b="1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-1" y="6396335"/>
            <a:ext cx="990282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b="1" dirty="0" smtClean="0"/>
              <a:t>Climate </a:t>
            </a:r>
            <a:r>
              <a:rPr lang="en-GB" b="1" dirty="0"/>
              <a:t>system dynamics </a:t>
            </a:r>
            <a:r>
              <a:rPr lang="en-GB" b="1"/>
              <a:t>and </a:t>
            </a:r>
            <a:r>
              <a:rPr lang="en-GB" b="1" smtClean="0"/>
              <a:t>modelling</a:t>
            </a:r>
            <a:r>
              <a:rPr lang="en-GB" b="1"/>
              <a:t> </a:t>
            </a:r>
            <a:r>
              <a:rPr lang="en-GB" b="1" smtClean="0"/>
              <a:t>                  </a:t>
            </a:r>
            <a:r>
              <a:rPr lang="en-GB" b="1" dirty="0" smtClean="0"/>
              <a:t>Hugues Goosse</a:t>
            </a:r>
            <a:endParaRPr lang="en-US" altLang="fr-FR" b="1" dirty="0"/>
          </a:p>
        </p:txBody>
      </p:sp>
    </p:spTree>
    <p:extLst>
      <p:ext uri="{BB962C8B-B14F-4D97-AF65-F5344CB8AC3E}">
        <p14:creationId xmlns:p14="http://schemas.microsoft.com/office/powerpoint/2010/main" val="65027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351522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atmosphere</a:t>
            </a:r>
          </a:p>
          <a:p>
            <a:pPr algn="l"/>
            <a:r>
              <a:rPr lang="en-US" altLang="fr-FR" sz="2800" b="1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 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3803" y="557572"/>
            <a:ext cx="912155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62000" indent="-7620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>
              <a:spcAft>
                <a:spcPct val="30000"/>
              </a:spcAft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circulation of the atmosphere </a:t>
            </a:r>
            <a:endParaRPr lang="en-GB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124754" y="510575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245871" y="6042392"/>
            <a:ext cx="61851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Schematic representation of the annual mean general atmospheric circulation.</a:t>
            </a:r>
            <a:endParaRPr kumimoji="0" lang="en-GB" altLang="fr-FR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95" y="1296815"/>
            <a:ext cx="5013932" cy="461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351522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atmosphere</a:t>
            </a:r>
          </a:p>
          <a:p>
            <a:pPr algn="l"/>
            <a:r>
              <a:rPr lang="en-US" altLang="fr-FR" sz="2800" b="1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 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3803" y="557572"/>
            <a:ext cx="912155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62000" indent="-7620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>
              <a:spcAft>
                <a:spcPct val="30000"/>
              </a:spcAft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circulation of the atmosphere </a:t>
            </a:r>
            <a:endParaRPr lang="en-GB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124754" y="510575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306256" y="5489437"/>
            <a:ext cx="67853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alt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10m winds (arrows, in m/s) and sea level pressure (colours, in hPa) averaged over December, January, and February</a:t>
            </a:r>
            <a:r>
              <a:rPr lang="en-US" alt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GB" altLang="fr-FR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0" name="Picture 2" descr="Figure1-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12" y="1372583"/>
            <a:ext cx="8058406" cy="382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75243" y="1141750"/>
            <a:ext cx="83101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kumimoji="0" lang="en-US" altLang="fr-FR" sz="40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87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327301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atmosphere</a:t>
            </a:r>
          </a:p>
          <a:p>
            <a:pPr algn="l"/>
            <a:r>
              <a:rPr lang="en-US" altLang="fr-FR" sz="2800" b="1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 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3803" y="557572"/>
            <a:ext cx="8147307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62000" indent="-7620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>
              <a:spcAft>
                <a:spcPct val="30000"/>
              </a:spcAft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  <a:endParaRPr lang="en-GB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124754" y="510575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26810" y="6282278"/>
            <a:ext cx="62714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Annual mean</a:t>
            </a:r>
            <a:r>
              <a:rPr kumimoji="0" lang="en-GB" altLang="fr-FR" b="0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</a:t>
            </a:r>
            <a:r>
              <a:rPr kumimoji="0" lang="en-GB" altLang="fr-FR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recipitation in cm per year</a:t>
            </a:r>
            <a:endParaRPr kumimoji="0" lang="en-US" altLang="fr-FR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preci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9" t="14815" r="9027" b="7408"/>
          <a:stretch>
            <a:fillRect/>
          </a:stretch>
        </p:blipFill>
        <p:spPr bwMode="auto">
          <a:xfrm>
            <a:off x="580856" y="1184090"/>
            <a:ext cx="8196991" cy="509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69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327301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ocean</a:t>
            </a:r>
          </a:p>
          <a:p>
            <a:pPr algn="l"/>
            <a:r>
              <a:rPr lang="en-US" altLang="fr-FR" sz="2800" b="1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 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3803" y="557572"/>
            <a:ext cx="8147307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62000" indent="-7620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>
              <a:spcAft>
                <a:spcPct val="30000"/>
              </a:spcAft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Oceanic circulation at surface: role of the wind</a:t>
            </a:r>
            <a:endParaRPr lang="en-GB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124754" y="510575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55207" y="5806294"/>
            <a:ext cx="74882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Schematic representation of the wind-driven circulation at </a:t>
            </a:r>
            <a:r>
              <a:rPr lang="en-US" alt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mid-latitudes</a:t>
            </a:r>
            <a:endParaRPr kumimoji="0" lang="en-US" altLang="fr-FR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18" name="Picture 2" descr="Figure1-Wind-drivenCirculation-schema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9" y="1719772"/>
            <a:ext cx="7116076" cy="355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585296" y="3267958"/>
            <a:ext cx="206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Oceanic gyre</a:t>
            </a:r>
            <a:endParaRPr lang="en-IE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55207" y="2389063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Coast</a:t>
            </a:r>
            <a:endParaRPr lang="en-IE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-23535" y="3597753"/>
            <a:ext cx="15552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</a:t>
            </a:r>
            <a:br>
              <a:rPr lang="en-IE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boundary </a:t>
            </a:r>
            <a:br>
              <a:rPr lang="en-IE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endParaRPr lang="en-IE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1276709" y="3498790"/>
            <a:ext cx="828136" cy="59875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2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327301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ocean</a:t>
            </a:r>
          </a:p>
          <a:p>
            <a:pPr algn="l"/>
            <a:r>
              <a:rPr lang="en-US" altLang="fr-FR" sz="2800" b="1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 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3803" y="557572"/>
            <a:ext cx="8147307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62000" indent="-7620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>
              <a:spcAft>
                <a:spcPct val="30000"/>
              </a:spcAft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Oceanic circulation at surface: role of the wind</a:t>
            </a:r>
            <a:endParaRPr lang="en-GB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124754" y="510575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35243" y="6176168"/>
            <a:ext cx="83138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Surface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currents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derived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from satellite-tracked surface drifting buoy observations </a:t>
            </a:r>
            <a:endParaRPr kumimoji="0" lang="en-US" altLang="fr-FR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2" name="Picture 2" descr="map_drif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9"/>
          <a:stretch/>
        </p:blipFill>
        <p:spPr bwMode="auto">
          <a:xfrm>
            <a:off x="55360" y="1033203"/>
            <a:ext cx="9088640" cy="516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6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327301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ocean</a:t>
            </a:r>
          </a:p>
          <a:p>
            <a:pPr algn="l"/>
            <a:r>
              <a:rPr lang="en-US" altLang="fr-FR" sz="2800" b="1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 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3803" y="557572"/>
            <a:ext cx="8147307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62000" indent="-7620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>
              <a:spcAft>
                <a:spcPct val="30000"/>
              </a:spcAft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Role of the wind in upwelling</a:t>
            </a:r>
            <a:endParaRPr lang="en-GB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124754" y="510575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908431" y="1379705"/>
            <a:ext cx="34933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Coastal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upwelling in the Northern Hemisphere</a:t>
            </a:r>
            <a:endParaRPr kumimoji="0" lang="en-US" altLang="fr-FR" sz="40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66" name="Picture 2" descr="Figure1-Upwel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39" y="2249425"/>
            <a:ext cx="8663686" cy="344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45387" y="1537566"/>
            <a:ext cx="29243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Equatorial upwelling</a:t>
            </a:r>
            <a:endParaRPr kumimoji="0" lang="en-US" altLang="fr-FR" sz="40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2013" y="2188466"/>
            <a:ext cx="83101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kumimoji="0" lang="en-US" altLang="fr-FR" sz="40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414662" y="2210702"/>
            <a:ext cx="83101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kumimoji="0" lang="en-US" altLang="fr-FR" sz="40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64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327301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ocean</a:t>
            </a:r>
          </a:p>
          <a:p>
            <a:pPr algn="l"/>
            <a:r>
              <a:rPr lang="en-US" altLang="fr-FR" sz="2800" b="1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 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3803" y="557572"/>
            <a:ext cx="8147307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62000" indent="-7620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>
              <a:spcAft>
                <a:spcPct val="30000"/>
              </a:spcAft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global thermohaline circulation</a:t>
            </a:r>
            <a:endParaRPr lang="en-GB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124754" y="510575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12290" name="Picture 2" descr="Figure1-TH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1" y="1681553"/>
            <a:ext cx="9011398" cy="31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53683" y="5357567"/>
            <a:ext cx="58832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b</a:t>
            </a:r>
            <a:r>
              <a:rPr lang="da-DK" alt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ased </a:t>
            </a:r>
            <a:r>
              <a:rPr lang="da-DK" alt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Rahmstorf (2002) and Kuhlbrodt et al. (2007). </a:t>
            </a:r>
            <a:endParaRPr lang="fr-FR" altLang="fr-FR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64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327301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ocean</a:t>
            </a:r>
          </a:p>
          <a:p>
            <a:pPr algn="l"/>
            <a:r>
              <a:rPr lang="en-US" altLang="fr-FR" sz="2800" b="1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 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3803" y="557572"/>
            <a:ext cx="8147307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62000" indent="-7620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>
              <a:spcAft>
                <a:spcPct val="30000"/>
              </a:spcAf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Temperature and salinity</a:t>
            </a:r>
            <a:endParaRPr lang="en-GB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124754" y="510575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13314" name="Picture 2" descr="Figure1-1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137" y="1330545"/>
            <a:ext cx="6569725" cy="236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Figure1-11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21" y="3965590"/>
            <a:ext cx="6596291" cy="235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52899" y="3814794"/>
            <a:ext cx="552090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Annual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mean sea surface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salinity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(psu)</a:t>
            </a:r>
            <a:endParaRPr lang="fr-BE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52899" y="1158414"/>
            <a:ext cx="552090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Annual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mean sea surface temperature (°C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fr-BE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0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327301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ocean</a:t>
            </a:r>
          </a:p>
          <a:p>
            <a:pPr algn="l"/>
            <a:r>
              <a:rPr lang="en-US" altLang="fr-FR" sz="2800" b="1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 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3803" y="557572"/>
            <a:ext cx="8147307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62000" indent="-7620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>
              <a:spcAft>
                <a:spcPct val="30000"/>
              </a:spcAft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Dynamics of the surface layer</a:t>
            </a:r>
            <a:endParaRPr lang="en-GB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124754" y="510575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14338" name="Picture 2" descr="Figure1-mixed-layer-proces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0" y="1267839"/>
            <a:ext cx="7730479" cy="420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80392" y="5615294"/>
            <a:ext cx="7565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Schematic illustration of the processes governing the time development of the mixed layer depth</a:t>
            </a:r>
            <a:endParaRPr lang="fr-BE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2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327301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ocean</a:t>
            </a:r>
          </a:p>
          <a:p>
            <a:pPr algn="l"/>
            <a:r>
              <a:rPr lang="en-US" altLang="fr-FR" sz="2800" b="1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 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3803" y="557572"/>
            <a:ext cx="8147307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62000" indent="-7620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>
              <a:spcAft>
                <a:spcPct val="30000"/>
              </a:spcAft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Dynamics of the surface layer</a:t>
            </a:r>
            <a:endParaRPr lang="en-GB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124754" y="510575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992536" y="4647592"/>
            <a:ext cx="7565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Monthly mean temperature profiles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mid-latitude site in the Northern Hemisphere (50° N, 145° W).</a:t>
            </a:r>
            <a:endParaRPr lang="fr-BE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M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74" y="1358898"/>
            <a:ext cx="8343170" cy="31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56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351522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BE" altLang="fr-FR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fr-BE" alt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fr-FR" sz="2800" b="1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 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77800" y="2307592"/>
            <a:ext cx="8841509" cy="227139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62000" indent="-7620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30000"/>
              </a:spcAft>
            </a:pPr>
            <a:r>
              <a:rPr lang="en-US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 of </a:t>
            </a:r>
            <a:r>
              <a:rPr lang="en-US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the main components of the climate system </a:t>
            </a:r>
            <a:endParaRPr lang="en-US" alt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30000"/>
              </a:spcAft>
            </a:pPr>
            <a:endParaRPr lang="en-US" alt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30000"/>
              </a:spcAft>
            </a:pPr>
            <a:r>
              <a:rPr lang="en-US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Description of  </a:t>
            </a:r>
            <a:r>
              <a:rPr lang="en-US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some processes </a:t>
            </a:r>
            <a:r>
              <a:rPr lang="en-US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that will be useful in the next chapters.</a:t>
            </a:r>
            <a:endParaRPr lang="en-GB" alt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ct val="30000"/>
              </a:spcAft>
            </a:pPr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9490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327301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cryosphere</a:t>
            </a:r>
          </a:p>
          <a:p>
            <a:pPr algn="l"/>
            <a:r>
              <a:rPr lang="en-US" altLang="fr-FR" sz="2800" b="1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 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3803" y="524072"/>
            <a:ext cx="8147307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62000" indent="-7620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>
              <a:spcAft>
                <a:spcPct val="30000"/>
              </a:spcAf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cryosphere includes sea ice, lake ice, ice sheets, ice caps, glaciers, permafrost.</a:t>
            </a:r>
            <a:endParaRPr lang="en-GB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124754" y="510575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578139" y="5873115"/>
            <a:ext cx="75653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distribution of sea ice, snow and land ice in January in the Northern Hemisphere. Source: Atlas of the Cryosphere, National Snow and Ice Data Center (NSIDC), http://nsidc.org/data/atlas/</a:t>
            </a:r>
            <a:endParaRPr lang="fr-BE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Image 6" descr="cryosphere_atlas_north1195199513245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38" y="1714872"/>
            <a:ext cx="4071499" cy="40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Image 5" descr="cryosphere_atlas_northleg11951995132451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419" y="2745886"/>
            <a:ext cx="4265622" cy="117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79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327301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land surface and the terrestrial biosphere</a:t>
            </a:r>
            <a:r>
              <a:rPr lang="en-US" altLang="fr-FR" sz="2800" b="1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 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3803" y="524072"/>
            <a:ext cx="8147307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62000" indent="-7620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>
              <a:spcAft>
                <a:spcPct val="30000"/>
              </a:spcAf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topography, the surface type, the distance to the coast strongly influence the climate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124754" y="510575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1098244" y="5932987"/>
            <a:ext cx="7565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Land surface albedo from Moderate Resolution Imaging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Spectroradiometer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(MODIS) satellite data. </a:t>
            </a:r>
            <a:endParaRPr lang="fr-BE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albedo_MODIS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t="12500" r="21111" b="22223"/>
          <a:stretch>
            <a:fillRect/>
          </a:stretch>
        </p:blipFill>
        <p:spPr bwMode="auto">
          <a:xfrm>
            <a:off x="1043469" y="1401491"/>
            <a:ext cx="7620140" cy="459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9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351522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BE" altLang="fr-FR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r>
              <a:rPr lang="fr-BE" alt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BE" altLang="fr-FR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endParaRPr lang="fr-BE" alt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fr-FR" sz="2800" b="1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 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77800" y="1698195"/>
            <a:ext cx="8841509" cy="34901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62000" indent="-7620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Aft>
                <a:spcPct val="30000"/>
              </a:spcAft>
            </a:pPr>
            <a:r>
              <a:rPr lang="en-GB" alt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en-GB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is traditionally </a:t>
            </a:r>
            <a:r>
              <a:rPr lang="en-GB" altLang="fr-FR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lang="en-GB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as a description in terms of the </a:t>
            </a:r>
            <a:r>
              <a:rPr lang="en-GB" altLang="fr-FR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and variability </a:t>
            </a:r>
            <a:r>
              <a:rPr lang="en-GB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altLang="fr-FR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atmospheric variables </a:t>
            </a:r>
            <a:r>
              <a:rPr lang="en-GB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such as temperature, precipitation and wind. </a:t>
            </a:r>
          </a:p>
          <a:p>
            <a:pPr algn="l">
              <a:spcAft>
                <a:spcPct val="30000"/>
              </a:spcAft>
            </a:pPr>
            <a:endParaRPr lang="en-GB" altLang="fr-FR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ct val="30000"/>
              </a:spcAft>
            </a:pPr>
            <a:r>
              <a:rPr lang="en-GB" altLang="fr-FR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years </a:t>
            </a:r>
            <a:r>
              <a:rPr lang="en-GB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is the classical period for </a:t>
            </a:r>
            <a:r>
              <a:rPr lang="en-GB" altLang="fr-FR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performing the statistics </a:t>
            </a:r>
            <a:r>
              <a:rPr lang="en-GB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used to defined climate but this period is indicative.</a:t>
            </a:r>
          </a:p>
          <a:p>
            <a:pPr algn="l">
              <a:spcAft>
                <a:spcPct val="30000"/>
              </a:spcAft>
            </a:pPr>
            <a:endParaRPr lang="en-GB" altLang="fr-FR" dirty="0"/>
          </a:p>
          <a:p>
            <a:pPr algn="l">
              <a:spcAft>
                <a:spcPct val="30000"/>
              </a:spcAft>
            </a:pPr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17623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351522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 Page </a:t>
            </a:r>
            <a:fld id="{18AC5F4A-67CE-418F-B404-AF4EB1219899}" type="slidenum">
              <a:rPr lang="en-GB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GB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of climate</a:t>
            </a:r>
          </a:p>
          <a:p>
            <a:pPr algn="l"/>
            <a:r>
              <a:rPr lang="en-US" altLang="fr-FR" sz="2800" b="1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 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612275"/>
            <a:ext cx="8214302" cy="13111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62000" indent="-7620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>
              <a:spcAft>
                <a:spcPct val="30000"/>
              </a:spcAft>
            </a:pP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Climate is now more and more defined in a wider sense as the 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description </a:t>
            </a: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whole </a:t>
            </a:r>
            <a:r>
              <a:rPr lang="en-US" alt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climate </a:t>
            </a:r>
            <a:r>
              <a:rPr lang="en-US" altLang="fr-FR" i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altLang="fr-FR" dirty="0"/>
          </a:p>
          <a:p>
            <a:pPr algn="l">
              <a:spcAft>
                <a:spcPct val="30000"/>
              </a:spcAft>
            </a:pPr>
            <a:endParaRPr lang="en-GB" altLang="fr-FR" dirty="0"/>
          </a:p>
        </p:txBody>
      </p:sp>
      <p:pic>
        <p:nvPicPr>
          <p:cNvPr id="8" name="Image 1" descr="ar4-wg1-faqs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24" y="1539017"/>
            <a:ext cx="8445854" cy="469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05509" y="6290846"/>
            <a:ext cx="244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Figure: </a:t>
            </a:r>
            <a:r>
              <a:rPr lang="fr-FR" alt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IPCC(2007)</a:t>
            </a:r>
            <a:r>
              <a:rPr lang="fr-FR" alt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821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342397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atmosphere</a:t>
            </a:r>
          </a:p>
          <a:p>
            <a:pPr algn="l"/>
            <a:r>
              <a:rPr lang="en-US" altLang="fr-FR" sz="2800" b="1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 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-9125" y="616219"/>
            <a:ext cx="9144000" cy="17912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62000" indent="-7620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>
              <a:spcAft>
                <a:spcPct val="30000"/>
              </a:spcAf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Composition and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</a:p>
          <a:p>
            <a:pPr marL="0">
              <a:spcAft>
                <a:spcPct val="30000"/>
              </a:spcAft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 most cases, dry air can be considered as a </a:t>
            </a:r>
            <a:r>
              <a:rPr lang="en-GB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perfect gas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>
              <a:spcAft>
                <a:spcPct val="30000"/>
              </a:spcAf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of water </a:t>
            </a:r>
            <a:r>
              <a:rPr lang="en-IE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vapour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air at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strongly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dependent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temperature.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5509" y="305109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1025" name="Picture 1" descr="humidsa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2" r="32120" b="27457"/>
          <a:stretch/>
        </p:blipFill>
        <p:spPr bwMode="auto">
          <a:xfrm>
            <a:off x="0" y="2441985"/>
            <a:ext cx="6509011" cy="441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81899" y="2694920"/>
            <a:ext cx="45617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Saturation vapour pressure over water surface as a function of the temperature</a:t>
            </a:r>
            <a:r>
              <a:rPr kumimoji="0" lang="en-GB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GB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4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347719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atmosphere</a:t>
            </a:r>
          </a:p>
          <a:p>
            <a:pPr algn="l"/>
            <a:r>
              <a:rPr lang="en-US" altLang="fr-FR" sz="2800" b="1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 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-3803" y="600582"/>
            <a:ext cx="9144000" cy="9417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62000" indent="-7620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>
              <a:spcAft>
                <a:spcPct val="30000"/>
              </a:spcAft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Vertical profile</a:t>
            </a:r>
          </a:p>
          <a:p>
            <a:pPr marL="0">
              <a:spcAft>
                <a:spcPct val="30000"/>
              </a:spcAft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atmosphere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is generally close to hydrostatic equilibrium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124754" y="510575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4098" name="Picture 2" descr="Hydrostatic_equilibr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22" y="1787556"/>
            <a:ext cx="5783569" cy="37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7972" y="5684481"/>
            <a:ext cx="89122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Balance of gravity and pressure forces on a small element of surface S and height dh. The increase in pressure between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h+dh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h is equal to the weight of the element divided by its surface.</a:t>
            </a:r>
            <a:endParaRPr lang="fr-BE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4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373964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atmosphere</a:t>
            </a:r>
          </a:p>
          <a:p>
            <a:pPr algn="l"/>
            <a:r>
              <a:rPr lang="en-US" altLang="fr-FR" sz="2800" b="1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 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2442" y="515492"/>
            <a:ext cx="9144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62000" indent="-7620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>
              <a:spcAft>
                <a:spcPct val="30000"/>
              </a:spcAft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Vertical profile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442" y="966736"/>
            <a:ext cx="892639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62000" indent="-7620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>
              <a:spcAft>
                <a:spcPct val="30000"/>
              </a:spcAf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 the troposphere, the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decreases with height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04757" y="5688449"/>
            <a:ext cx="8744077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62000" indent="-7620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>
              <a:spcAft>
                <a:spcPct val="30000"/>
              </a:spcAf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global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mean value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lapse rate </a:t>
            </a:r>
            <a:r>
              <a:rPr lang="en-GB" i="1" dirty="0">
                <a:latin typeface="Symbol" panose="05050102010706020507" pitchFamily="18" charset="2"/>
                <a:cs typeface="Arial" panose="020B0604020202020204" pitchFamily="34" charset="0"/>
              </a:rPr>
              <a:t>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 the troposphere is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6.5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 km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362375" y="2958260"/>
            <a:ext cx="3549850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62000" indent="-7620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algn="ctr">
              <a:spcAft>
                <a:spcPct val="30000"/>
              </a:spcAft>
            </a:pP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Typical temperature profile in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atmosphere as a function of the height (or of the pressure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fr-FR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302649"/>
              </p:ext>
            </p:extLst>
          </p:nvPr>
        </p:nvGraphicFramePr>
        <p:xfrm>
          <a:off x="3419842" y="6107202"/>
          <a:ext cx="1234985" cy="750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4" imgW="634725" imgH="393529" progId="Equation.DSMT4">
                  <p:embed/>
                </p:oleObj>
              </mc:Choice>
              <mc:Fallback>
                <p:oleObj name="Equation" r:id="rId4" imgW="634725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42" y="6107202"/>
                        <a:ext cx="1234985" cy="7507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6" y="1372583"/>
            <a:ext cx="4884059" cy="421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351522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atmosphere</a:t>
            </a:r>
          </a:p>
          <a:p>
            <a:pPr algn="l"/>
            <a:r>
              <a:rPr lang="en-US" altLang="fr-FR" sz="2800" b="1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 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3803" y="941697"/>
            <a:ext cx="912155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62000" indent="-7620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>
              <a:spcAft>
                <a:spcPct val="300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lapse rate determines the vertical stability of the atmosphere.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124754" y="510575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52" y="1832164"/>
            <a:ext cx="7683767" cy="3761510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68060" y="1601331"/>
            <a:ext cx="83101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kumimoji="0" lang="en-US" altLang="fr-FR" sz="40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378082" y="1634195"/>
            <a:ext cx="83101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kumimoji="0" lang="en-US" altLang="fr-FR" sz="40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9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75"/>
          <p:cNvSpPr>
            <a:spLocks noChangeShapeType="1"/>
          </p:cNvSpPr>
          <p:nvPr/>
        </p:nvSpPr>
        <p:spPr bwMode="auto">
          <a:xfrm>
            <a:off x="0" y="418476"/>
            <a:ext cx="89122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" name="Rectangle 3085"/>
          <p:cNvSpPr>
            <a:spLocks noChangeArrowheads="1"/>
          </p:cNvSpPr>
          <p:nvPr/>
        </p:nvSpPr>
        <p:spPr bwMode="auto">
          <a:xfrm>
            <a:off x="7351522" y="6519446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 Page </a:t>
            </a:r>
            <a:fld id="{18AC5F4A-67CE-418F-B404-AF4EB1219899}" type="slidenum">
              <a:rPr lang="en-IE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IE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077"/>
          <p:cNvSpPr txBox="1">
            <a:spLocks noChangeArrowheads="1"/>
          </p:cNvSpPr>
          <p:nvPr/>
        </p:nvSpPr>
        <p:spPr bwMode="auto">
          <a:xfrm>
            <a:off x="-3803" y="-104744"/>
            <a:ext cx="88455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E" alt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atmosphere</a:t>
            </a:r>
          </a:p>
          <a:p>
            <a:pPr algn="l"/>
            <a:r>
              <a:rPr lang="en-US" altLang="fr-FR" sz="2800" b="1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 </a:t>
            </a:r>
            <a:endParaRPr lang="en-US" altLang="fr-FR" sz="2800" b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3803" y="652595"/>
            <a:ext cx="8147307" cy="9417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62000" indent="-7620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>
              <a:spcAft>
                <a:spcPct val="30000"/>
              </a:spcAft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circulation of the atmosphere</a:t>
            </a:r>
          </a:p>
          <a:p>
            <a:pPr marL="0">
              <a:spcAft>
                <a:spcPct val="30000"/>
              </a:spcAf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Importance of “convective” motion at various scales</a:t>
            </a:r>
            <a:endParaRPr lang="en-GB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124754" y="510575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93630" y="16936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5123" name="Image 2" descr="Figure_Gloss_conv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87" y="1922228"/>
            <a:ext cx="6651217" cy="279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073343" y="4942633"/>
            <a:ext cx="61851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Schematic representation of convection in a fluid heated from below and cooled from above.</a:t>
            </a:r>
            <a:endParaRPr kumimoji="0" lang="en-GB" altLang="fr-FR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</TotalTime>
  <Words>714</Words>
  <Application>Microsoft Office PowerPoint</Application>
  <PresentationFormat>Affichage à l'écran (4:3)</PresentationFormat>
  <Paragraphs>140</Paragraphs>
  <Slides>21</Slides>
  <Notes>21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Helvetica</vt:lpstr>
      <vt:lpstr>Symbol</vt:lpstr>
      <vt:lpstr>Times New Roman</vt:lpstr>
      <vt:lpstr>Thème Office</vt:lpstr>
      <vt:lpstr>Equation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UCL/ELIC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PHY2153 Introduction to climate physics and climate modelling</dc:title>
  <dc:creator>Hugues Goosse</dc:creator>
  <cp:lastModifiedBy>Hugues Goosse</cp:lastModifiedBy>
  <cp:revision>44</cp:revision>
  <dcterms:created xsi:type="dcterms:W3CDTF">2014-09-09T15:01:18Z</dcterms:created>
  <dcterms:modified xsi:type="dcterms:W3CDTF">2015-06-18T12:58:00Z</dcterms:modified>
</cp:coreProperties>
</file>