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281" r:id="rId4"/>
    <p:sldId id="305" r:id="rId5"/>
    <p:sldId id="306" r:id="rId6"/>
    <p:sldId id="308" r:id="rId7"/>
    <p:sldId id="310" r:id="rId8"/>
    <p:sldId id="311" r:id="rId9"/>
    <p:sldId id="309"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66"/>
    <a:srgbClr val="008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8" autoAdjust="0"/>
    <p:restoredTop sz="94660"/>
  </p:normalViewPr>
  <p:slideViewPr>
    <p:cSldViewPr snapToGrid="0">
      <p:cViewPr varScale="1">
        <p:scale>
          <a:sx n="89" d="100"/>
          <a:sy n="89" d="100"/>
        </p:scale>
        <p:origin x="1219"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55B89-8B7E-4DBF-8D85-98E77B3BBA29}" type="datetimeFigureOut">
              <a:rPr lang="fr-BE" smtClean="0"/>
              <a:t>18-06-15</a:t>
            </a:fld>
            <a:endParaRPr lang="fr-BE"/>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9E784-56FE-42C7-98E3-69D661C58254}" type="slidenum">
              <a:rPr lang="fr-BE" smtClean="0"/>
              <a:t>‹N°›</a:t>
            </a:fld>
            <a:endParaRPr lang="fr-BE"/>
          </a:p>
        </p:txBody>
      </p:sp>
    </p:spTree>
    <p:extLst>
      <p:ext uri="{BB962C8B-B14F-4D97-AF65-F5344CB8AC3E}">
        <p14:creationId xmlns:p14="http://schemas.microsoft.com/office/powerpoint/2010/main" val="2694568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a:t>
            </a:fld>
            <a:endParaRPr lang="fr-BE" dirty="0"/>
          </a:p>
        </p:txBody>
      </p:sp>
    </p:spTree>
    <p:extLst>
      <p:ext uri="{BB962C8B-B14F-4D97-AF65-F5344CB8AC3E}">
        <p14:creationId xmlns:p14="http://schemas.microsoft.com/office/powerpoint/2010/main" val="4096843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10</a:t>
            </a:fld>
            <a:endParaRPr lang="fr-BE"/>
          </a:p>
        </p:txBody>
      </p:sp>
    </p:spTree>
    <p:extLst>
      <p:ext uri="{BB962C8B-B14F-4D97-AF65-F5344CB8AC3E}">
        <p14:creationId xmlns:p14="http://schemas.microsoft.com/office/powerpoint/2010/main" val="4284057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11</a:t>
            </a:fld>
            <a:endParaRPr lang="fr-BE"/>
          </a:p>
        </p:txBody>
      </p:sp>
    </p:spTree>
    <p:extLst>
      <p:ext uri="{BB962C8B-B14F-4D97-AF65-F5344CB8AC3E}">
        <p14:creationId xmlns:p14="http://schemas.microsoft.com/office/powerpoint/2010/main" val="3174630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12</a:t>
            </a:fld>
            <a:endParaRPr lang="fr-BE"/>
          </a:p>
        </p:txBody>
      </p:sp>
    </p:spTree>
    <p:extLst>
      <p:ext uri="{BB962C8B-B14F-4D97-AF65-F5344CB8AC3E}">
        <p14:creationId xmlns:p14="http://schemas.microsoft.com/office/powerpoint/2010/main" val="1362341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13</a:t>
            </a:fld>
            <a:endParaRPr lang="fr-BE"/>
          </a:p>
        </p:txBody>
      </p:sp>
    </p:spTree>
    <p:extLst>
      <p:ext uri="{BB962C8B-B14F-4D97-AF65-F5344CB8AC3E}">
        <p14:creationId xmlns:p14="http://schemas.microsoft.com/office/powerpoint/2010/main" val="1660314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14</a:t>
            </a:fld>
            <a:endParaRPr lang="fr-BE"/>
          </a:p>
        </p:txBody>
      </p:sp>
    </p:spTree>
    <p:extLst>
      <p:ext uri="{BB962C8B-B14F-4D97-AF65-F5344CB8AC3E}">
        <p14:creationId xmlns:p14="http://schemas.microsoft.com/office/powerpoint/2010/main" val="137562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15</a:t>
            </a:fld>
            <a:endParaRPr lang="fr-BE"/>
          </a:p>
        </p:txBody>
      </p:sp>
    </p:spTree>
    <p:extLst>
      <p:ext uri="{BB962C8B-B14F-4D97-AF65-F5344CB8AC3E}">
        <p14:creationId xmlns:p14="http://schemas.microsoft.com/office/powerpoint/2010/main" val="1866676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16</a:t>
            </a:fld>
            <a:endParaRPr lang="fr-BE"/>
          </a:p>
        </p:txBody>
      </p:sp>
    </p:spTree>
    <p:extLst>
      <p:ext uri="{BB962C8B-B14F-4D97-AF65-F5344CB8AC3E}">
        <p14:creationId xmlns:p14="http://schemas.microsoft.com/office/powerpoint/2010/main" val="1632029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17</a:t>
            </a:fld>
            <a:endParaRPr lang="fr-BE"/>
          </a:p>
        </p:txBody>
      </p:sp>
    </p:spTree>
    <p:extLst>
      <p:ext uri="{BB962C8B-B14F-4D97-AF65-F5344CB8AC3E}">
        <p14:creationId xmlns:p14="http://schemas.microsoft.com/office/powerpoint/2010/main" val="1638477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18</a:t>
            </a:fld>
            <a:endParaRPr lang="fr-BE"/>
          </a:p>
        </p:txBody>
      </p:sp>
    </p:spTree>
    <p:extLst>
      <p:ext uri="{BB962C8B-B14F-4D97-AF65-F5344CB8AC3E}">
        <p14:creationId xmlns:p14="http://schemas.microsoft.com/office/powerpoint/2010/main" val="2208061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19</a:t>
            </a:fld>
            <a:endParaRPr lang="fr-BE"/>
          </a:p>
        </p:txBody>
      </p:sp>
    </p:spTree>
    <p:extLst>
      <p:ext uri="{BB962C8B-B14F-4D97-AF65-F5344CB8AC3E}">
        <p14:creationId xmlns:p14="http://schemas.microsoft.com/office/powerpoint/2010/main" val="273939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a:t>
            </a:fld>
            <a:endParaRPr lang="fr-BE"/>
          </a:p>
        </p:txBody>
      </p:sp>
    </p:spTree>
    <p:extLst>
      <p:ext uri="{BB962C8B-B14F-4D97-AF65-F5344CB8AC3E}">
        <p14:creationId xmlns:p14="http://schemas.microsoft.com/office/powerpoint/2010/main" val="3249232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20</a:t>
            </a:fld>
            <a:endParaRPr lang="fr-BE"/>
          </a:p>
        </p:txBody>
      </p:sp>
    </p:spTree>
    <p:extLst>
      <p:ext uri="{BB962C8B-B14F-4D97-AF65-F5344CB8AC3E}">
        <p14:creationId xmlns:p14="http://schemas.microsoft.com/office/powerpoint/2010/main" val="4201317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21</a:t>
            </a:fld>
            <a:endParaRPr lang="fr-BE"/>
          </a:p>
        </p:txBody>
      </p:sp>
    </p:spTree>
    <p:extLst>
      <p:ext uri="{BB962C8B-B14F-4D97-AF65-F5344CB8AC3E}">
        <p14:creationId xmlns:p14="http://schemas.microsoft.com/office/powerpoint/2010/main" val="308554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22</a:t>
            </a:fld>
            <a:endParaRPr lang="fr-BE"/>
          </a:p>
        </p:txBody>
      </p:sp>
    </p:spTree>
    <p:extLst>
      <p:ext uri="{BB962C8B-B14F-4D97-AF65-F5344CB8AC3E}">
        <p14:creationId xmlns:p14="http://schemas.microsoft.com/office/powerpoint/2010/main" val="225941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23</a:t>
            </a:fld>
            <a:endParaRPr lang="fr-BE"/>
          </a:p>
        </p:txBody>
      </p:sp>
    </p:spTree>
    <p:extLst>
      <p:ext uri="{BB962C8B-B14F-4D97-AF65-F5344CB8AC3E}">
        <p14:creationId xmlns:p14="http://schemas.microsoft.com/office/powerpoint/2010/main" val="2033598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24</a:t>
            </a:fld>
            <a:endParaRPr lang="fr-BE"/>
          </a:p>
        </p:txBody>
      </p:sp>
    </p:spTree>
    <p:extLst>
      <p:ext uri="{BB962C8B-B14F-4D97-AF65-F5344CB8AC3E}">
        <p14:creationId xmlns:p14="http://schemas.microsoft.com/office/powerpoint/2010/main" val="189136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25</a:t>
            </a:fld>
            <a:endParaRPr lang="fr-BE"/>
          </a:p>
        </p:txBody>
      </p:sp>
    </p:spTree>
    <p:extLst>
      <p:ext uri="{BB962C8B-B14F-4D97-AF65-F5344CB8AC3E}">
        <p14:creationId xmlns:p14="http://schemas.microsoft.com/office/powerpoint/2010/main" val="734234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26</a:t>
            </a:fld>
            <a:endParaRPr lang="fr-BE"/>
          </a:p>
        </p:txBody>
      </p:sp>
    </p:spTree>
    <p:extLst>
      <p:ext uri="{BB962C8B-B14F-4D97-AF65-F5344CB8AC3E}">
        <p14:creationId xmlns:p14="http://schemas.microsoft.com/office/powerpoint/2010/main" val="4038675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27</a:t>
            </a:fld>
            <a:endParaRPr lang="fr-BE"/>
          </a:p>
        </p:txBody>
      </p:sp>
    </p:spTree>
    <p:extLst>
      <p:ext uri="{BB962C8B-B14F-4D97-AF65-F5344CB8AC3E}">
        <p14:creationId xmlns:p14="http://schemas.microsoft.com/office/powerpoint/2010/main" val="2094249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28</a:t>
            </a:fld>
            <a:endParaRPr lang="fr-BE"/>
          </a:p>
        </p:txBody>
      </p:sp>
    </p:spTree>
    <p:extLst>
      <p:ext uri="{BB962C8B-B14F-4D97-AF65-F5344CB8AC3E}">
        <p14:creationId xmlns:p14="http://schemas.microsoft.com/office/powerpoint/2010/main" val="2088021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29</a:t>
            </a:fld>
            <a:endParaRPr lang="fr-BE"/>
          </a:p>
        </p:txBody>
      </p:sp>
    </p:spTree>
    <p:extLst>
      <p:ext uri="{BB962C8B-B14F-4D97-AF65-F5344CB8AC3E}">
        <p14:creationId xmlns:p14="http://schemas.microsoft.com/office/powerpoint/2010/main" val="88764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3</a:t>
            </a:fld>
            <a:endParaRPr lang="fr-BE"/>
          </a:p>
        </p:txBody>
      </p:sp>
    </p:spTree>
    <p:extLst>
      <p:ext uri="{BB962C8B-B14F-4D97-AF65-F5344CB8AC3E}">
        <p14:creationId xmlns:p14="http://schemas.microsoft.com/office/powerpoint/2010/main" val="487955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30</a:t>
            </a:fld>
            <a:endParaRPr lang="fr-BE"/>
          </a:p>
        </p:txBody>
      </p:sp>
    </p:spTree>
    <p:extLst>
      <p:ext uri="{BB962C8B-B14F-4D97-AF65-F5344CB8AC3E}">
        <p14:creationId xmlns:p14="http://schemas.microsoft.com/office/powerpoint/2010/main" val="1821563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31</a:t>
            </a:fld>
            <a:endParaRPr lang="fr-BE"/>
          </a:p>
        </p:txBody>
      </p:sp>
    </p:spTree>
    <p:extLst>
      <p:ext uri="{BB962C8B-B14F-4D97-AF65-F5344CB8AC3E}">
        <p14:creationId xmlns:p14="http://schemas.microsoft.com/office/powerpoint/2010/main" val="905477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32</a:t>
            </a:fld>
            <a:endParaRPr lang="fr-BE"/>
          </a:p>
        </p:txBody>
      </p:sp>
    </p:spTree>
    <p:extLst>
      <p:ext uri="{BB962C8B-B14F-4D97-AF65-F5344CB8AC3E}">
        <p14:creationId xmlns:p14="http://schemas.microsoft.com/office/powerpoint/2010/main" val="2059154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4</a:t>
            </a:fld>
            <a:endParaRPr lang="fr-BE"/>
          </a:p>
        </p:txBody>
      </p:sp>
    </p:spTree>
    <p:extLst>
      <p:ext uri="{BB962C8B-B14F-4D97-AF65-F5344CB8AC3E}">
        <p14:creationId xmlns:p14="http://schemas.microsoft.com/office/powerpoint/2010/main" val="192618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5</a:t>
            </a:fld>
            <a:endParaRPr lang="fr-BE"/>
          </a:p>
        </p:txBody>
      </p:sp>
    </p:spTree>
    <p:extLst>
      <p:ext uri="{BB962C8B-B14F-4D97-AF65-F5344CB8AC3E}">
        <p14:creationId xmlns:p14="http://schemas.microsoft.com/office/powerpoint/2010/main" val="317494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6</a:t>
            </a:fld>
            <a:endParaRPr lang="fr-BE"/>
          </a:p>
        </p:txBody>
      </p:sp>
    </p:spTree>
    <p:extLst>
      <p:ext uri="{BB962C8B-B14F-4D97-AF65-F5344CB8AC3E}">
        <p14:creationId xmlns:p14="http://schemas.microsoft.com/office/powerpoint/2010/main" val="252856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7</a:t>
            </a:fld>
            <a:endParaRPr lang="fr-BE"/>
          </a:p>
        </p:txBody>
      </p:sp>
    </p:spTree>
    <p:extLst>
      <p:ext uri="{BB962C8B-B14F-4D97-AF65-F5344CB8AC3E}">
        <p14:creationId xmlns:p14="http://schemas.microsoft.com/office/powerpoint/2010/main" val="2463749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8</a:t>
            </a:fld>
            <a:endParaRPr lang="fr-BE"/>
          </a:p>
        </p:txBody>
      </p:sp>
    </p:spTree>
    <p:extLst>
      <p:ext uri="{BB962C8B-B14F-4D97-AF65-F5344CB8AC3E}">
        <p14:creationId xmlns:p14="http://schemas.microsoft.com/office/powerpoint/2010/main" val="270253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D3F9E784-56FE-42C7-98E3-69D661C58254}" type="slidenum">
              <a:rPr lang="fr-BE" smtClean="0"/>
              <a:t>9</a:t>
            </a:fld>
            <a:endParaRPr lang="fr-BE"/>
          </a:p>
        </p:txBody>
      </p:sp>
    </p:spTree>
    <p:extLst>
      <p:ext uri="{BB962C8B-B14F-4D97-AF65-F5344CB8AC3E}">
        <p14:creationId xmlns:p14="http://schemas.microsoft.com/office/powerpoint/2010/main" val="3326827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t>18-06-15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2492948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t>18-06-15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3678811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t>18-06-15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202220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1FA9770-80E2-4503-BDEC-EB426478ED23}" type="datetimeFigureOut">
              <a:rPr lang="fr-BE" smtClean="0"/>
              <a:t>18-06-15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201234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1FA9770-80E2-4503-BDEC-EB426478ED23}" type="datetimeFigureOut">
              <a:rPr lang="fr-BE" smtClean="0"/>
              <a:t>18-06-15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2711425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1FA9770-80E2-4503-BDEC-EB426478ED23}" type="datetimeFigureOut">
              <a:rPr lang="fr-BE" smtClean="0"/>
              <a:t>18-06-15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116982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1FA9770-80E2-4503-BDEC-EB426478ED23}" type="datetimeFigureOut">
              <a:rPr lang="fr-BE" smtClean="0"/>
              <a:t>18-06-15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3164294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1FA9770-80E2-4503-BDEC-EB426478ED23}" type="datetimeFigureOut">
              <a:rPr lang="fr-BE" smtClean="0"/>
              <a:t>18-06-15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1529203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A9770-80E2-4503-BDEC-EB426478ED23}" type="datetimeFigureOut">
              <a:rPr lang="fr-BE" smtClean="0"/>
              <a:t>18-06-15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28016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1FA9770-80E2-4503-BDEC-EB426478ED23}" type="datetimeFigureOut">
              <a:rPr lang="fr-BE" smtClean="0"/>
              <a:t>18-06-15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404678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1FA9770-80E2-4503-BDEC-EB426478ED23}" type="datetimeFigureOut">
              <a:rPr lang="fr-BE" smtClean="0"/>
              <a:t>18-06-15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B257399-66ED-48B8-8138-F8B91C03E9D8}" type="slidenum">
              <a:rPr lang="fr-BE" smtClean="0"/>
              <a:t>‹N°›</a:t>
            </a:fld>
            <a:endParaRPr lang="fr-BE"/>
          </a:p>
        </p:txBody>
      </p:sp>
    </p:spTree>
    <p:extLst>
      <p:ext uri="{BB962C8B-B14F-4D97-AF65-F5344CB8AC3E}">
        <p14:creationId xmlns:p14="http://schemas.microsoft.com/office/powerpoint/2010/main" val="142171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A9770-80E2-4503-BDEC-EB426478ED23}" type="datetimeFigureOut">
              <a:rPr lang="fr-BE" smtClean="0"/>
              <a:t>18-06-15</a:t>
            </a:fld>
            <a:endParaRPr lang="fr-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57399-66ED-48B8-8138-F8B91C03E9D8}" type="slidenum">
              <a:rPr lang="fr-BE" smtClean="0"/>
              <a:t>‹N°›</a:t>
            </a:fld>
            <a:endParaRPr lang="fr-BE"/>
          </a:p>
        </p:txBody>
      </p:sp>
    </p:spTree>
    <p:extLst>
      <p:ext uri="{BB962C8B-B14F-4D97-AF65-F5344CB8AC3E}">
        <p14:creationId xmlns:p14="http://schemas.microsoft.com/office/powerpoint/2010/main" val="778385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gs\portable\vacances_2009\Myvatn\100_02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2825"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60385" y="-89618"/>
            <a:ext cx="793630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2400"/>
              </a:spcAft>
            </a:pPr>
            <a:r>
              <a:rPr lang="en-GB" altLang="fr-FR" sz="4400" b="1" dirty="0">
                <a:latin typeface="Helvetica" panose="020B0604020202020204" pitchFamily="34" charset="0"/>
              </a:rPr>
              <a:t>Chapter 6</a:t>
            </a:r>
          </a:p>
          <a:p>
            <a:pPr>
              <a:spcAft>
                <a:spcPts val="2400"/>
              </a:spcAft>
            </a:pPr>
            <a:r>
              <a:rPr lang="en-GB" altLang="fr-FR" sz="4400" b="1" dirty="0">
                <a:latin typeface="Helvetica" panose="020B0604020202020204" pitchFamily="34" charset="0"/>
              </a:rPr>
              <a:t>Future climate changes </a:t>
            </a:r>
          </a:p>
        </p:txBody>
      </p:sp>
      <p:sp>
        <p:nvSpPr>
          <p:cNvPr id="4" name="Text Box 12"/>
          <p:cNvSpPr txBox="1">
            <a:spLocks noChangeArrowheads="1"/>
          </p:cNvSpPr>
          <p:nvPr/>
        </p:nvSpPr>
        <p:spPr bwMode="auto">
          <a:xfrm>
            <a:off x="-1" y="6426498"/>
            <a:ext cx="9902826" cy="461665"/>
          </a:xfrm>
          <a:prstGeom prst="rect">
            <a:avLst/>
          </a:prstGeom>
          <a:solidFill>
            <a:schemeClr val="bg1"/>
          </a:solidFill>
          <a:ln>
            <a:noFill/>
          </a:ln>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GB" b="1" dirty="0" smtClean="0"/>
              <a:t>Climate </a:t>
            </a:r>
            <a:r>
              <a:rPr lang="en-GB" b="1" dirty="0"/>
              <a:t>system dynamics </a:t>
            </a:r>
            <a:r>
              <a:rPr lang="en-GB" b="1"/>
              <a:t>and </a:t>
            </a:r>
            <a:r>
              <a:rPr lang="en-GB" b="1" smtClean="0"/>
              <a:t>modelling                       </a:t>
            </a:r>
            <a:r>
              <a:rPr lang="en-GB" b="1" dirty="0" smtClean="0"/>
              <a:t>Hugues Goosse</a:t>
            </a:r>
            <a:endParaRPr lang="en-US" altLang="fr-FR" b="1" dirty="0"/>
          </a:p>
        </p:txBody>
      </p:sp>
    </p:spTree>
    <p:extLst>
      <p:ext uri="{BB962C8B-B14F-4D97-AF65-F5344CB8AC3E}">
        <p14:creationId xmlns:p14="http://schemas.microsoft.com/office/powerpoint/2010/main" val="650277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10</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Changes in global mean surface temperature</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3803" y="535865"/>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The uncertainty can be related to the scenario, the internal variability and the model spread.</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25385" y="5319117"/>
            <a:ext cx="9147803"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The fraction of total variance in decadal mean surface air temperature projections explained by the three components of total uncertainty is shown for (a) a global average of annual mean temperature and (b) winter (December-January-February) mean in Europe.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Figure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from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Kirtman</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et al. (2013) based on Hawkins and Sutton (2009).</a:t>
            </a:r>
            <a:endParaRPr lang="en-GB" altLang="fr-F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14690" name="Picture 2" descr="uncertainty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991" y="1618805"/>
            <a:ext cx="6696605" cy="358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182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11</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Spatial </a:t>
            </a:r>
            <a:r>
              <a:rPr lang="en-US" altLang="fr-FR" sz="2800" b="1" dirty="0">
                <a:solidFill>
                  <a:srgbClr val="002060"/>
                </a:solidFill>
                <a:latin typeface="Arial" panose="020B0604020202020204" pitchFamily="34" charset="0"/>
                <a:cs typeface="Arial" panose="020B0604020202020204" pitchFamily="34" charset="0"/>
              </a:rPr>
              <a:t>distribution of surface temperature changes</a:t>
            </a:r>
            <a:endParaRPr lang="en-US" altLang="fr-FR" sz="2800" b="1" dirty="0">
              <a:solidFill>
                <a:srgbClr val="002060"/>
              </a:solidFill>
              <a:latin typeface="Helvetica" panose="020B0604020202020204" pitchFamily="34" charset="0"/>
            </a:endParaRPr>
          </a:p>
        </p:txBody>
      </p:sp>
      <p:sp>
        <p:nvSpPr>
          <p:cNvPr id="10" name="Rectangle 23"/>
          <p:cNvSpPr>
            <a:spLocks noChangeArrowheads="1"/>
          </p:cNvSpPr>
          <p:nvPr/>
        </p:nvSpPr>
        <p:spPr bwMode="auto">
          <a:xfrm>
            <a:off x="0" y="4661655"/>
            <a:ext cx="9128914"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Multi-model mean of surface temperature change for the scenarios RCP2.6 and RCP8.5 in 2081–2100 relative to 1986-2005. Hatching indicates regions where the multi model mean change is less than one standard deviation of internal variability. Stippling indicates regions where the multi model mean change is greater than two standard deviations of internal variability and where 90% of models agree on the sign of the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change. Figure from Stocker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et al.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(2013</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a:t>
            </a:r>
          </a:p>
        </p:txBody>
      </p:sp>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b="71745"/>
          <a:stretch>
            <a:fillRect/>
          </a:stretch>
        </p:blipFill>
        <p:spPr bwMode="auto">
          <a:xfrm>
            <a:off x="-33972" y="817418"/>
            <a:ext cx="9177971" cy="374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256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12</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Spatial </a:t>
            </a:r>
            <a:r>
              <a:rPr lang="en-US" altLang="fr-FR" sz="2800" b="1" dirty="0">
                <a:solidFill>
                  <a:srgbClr val="002060"/>
                </a:solidFill>
                <a:latin typeface="Arial" panose="020B0604020202020204" pitchFamily="34" charset="0"/>
                <a:cs typeface="Arial" panose="020B0604020202020204" pitchFamily="34" charset="0"/>
              </a:rPr>
              <a:t>distribution of surface temperature changes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3804" y="644613"/>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land/sea </a:t>
            </a:r>
            <a:r>
              <a:rPr lang="en-US" dirty="0" smtClean="0">
                <a:latin typeface="Arial" panose="020B0604020202020204" pitchFamily="34" charset="0"/>
                <a:cs typeface="Arial" panose="020B0604020202020204" pitchFamily="34" charset="0"/>
              </a:rPr>
              <a:t>contrast in the warming is around </a:t>
            </a:r>
            <a:r>
              <a:rPr lang="en-US" dirty="0">
                <a:latin typeface="Arial" panose="020B0604020202020204" pitchFamily="34" charset="0"/>
                <a:cs typeface="Arial" panose="020B0604020202020204" pitchFamily="34" charset="0"/>
              </a:rPr>
              <a:t>1.5 for all the scenarios .</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0" y="5822252"/>
            <a:ext cx="914780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Schematic representation of mechanisms influencing the land-sea contrast at global and regional spatial scales (modified from Joshi et al. 2013).</a:t>
            </a:r>
          </a:p>
        </p:txBody>
      </p:sp>
      <p:pic>
        <p:nvPicPr>
          <p:cNvPr id="116738" name="Picture 2" descr="Figure6-Lan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59" y="1526473"/>
            <a:ext cx="8076878" cy="406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42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13</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Spatial </a:t>
            </a:r>
            <a:r>
              <a:rPr lang="en-US" altLang="fr-FR" sz="2800" b="1" dirty="0">
                <a:solidFill>
                  <a:srgbClr val="002060"/>
                </a:solidFill>
                <a:latin typeface="Arial" panose="020B0604020202020204" pitchFamily="34" charset="0"/>
                <a:cs typeface="Arial" panose="020B0604020202020204" pitchFamily="34" charset="0"/>
              </a:rPr>
              <a:t>distribution of surface temperature changes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4" y="710863"/>
            <a:ext cx="91027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The Arctic amplification (polar amplification) </a:t>
            </a:r>
            <a:r>
              <a:rPr lang="en-US" dirty="0">
                <a:latin typeface="Arial" panose="020B0604020202020204" pitchFamily="34" charset="0"/>
                <a:cs typeface="Arial" panose="020B0604020202020204" pitchFamily="34" charset="0"/>
              </a:rPr>
              <a:t>is </a:t>
            </a:r>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bit higher than 2 </a:t>
            </a:r>
            <a:r>
              <a:rPr lang="en-US" dirty="0" smtClean="0">
                <a:latin typeface="Arial" panose="020B0604020202020204" pitchFamily="34" charset="0"/>
                <a:cs typeface="Arial" panose="020B0604020202020204" pitchFamily="34" charset="0"/>
              </a:rPr>
              <a:t>.</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6303818" y="3573165"/>
            <a:ext cx="2608407"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Some processes potentially playing a role in the polar amplification</a:t>
            </a:r>
          </a:p>
        </p:txBody>
      </p:sp>
      <p:pic>
        <p:nvPicPr>
          <p:cNvPr id="8" name="Picture 2" descr="Figure6-Polar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67" y="1657936"/>
            <a:ext cx="5765800"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280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14</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spatial distribution of precipitation </a:t>
            </a:r>
            <a:r>
              <a:rPr lang="en-US" altLang="fr-FR" sz="2800" b="1" dirty="0" smtClean="0">
                <a:solidFill>
                  <a:srgbClr val="002060"/>
                </a:solidFill>
                <a:latin typeface="Arial" panose="020B0604020202020204" pitchFamily="34" charset="0"/>
                <a:cs typeface="Arial" panose="020B0604020202020204" pitchFamily="34" charset="0"/>
              </a:rPr>
              <a:t>changes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3804" y="595489"/>
            <a:ext cx="9216538" cy="9417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water content of the atmosphere </a:t>
            </a:r>
            <a:r>
              <a:rPr lang="en-US" dirty="0" smtClean="0">
                <a:latin typeface="Arial" panose="020B0604020202020204" pitchFamily="34" charset="0"/>
                <a:cs typeface="Arial" panose="020B0604020202020204" pitchFamily="34" charset="0"/>
              </a:rPr>
              <a:t>increases </a:t>
            </a:r>
            <a:r>
              <a:rPr lang="en-US" dirty="0">
                <a:latin typeface="Arial" panose="020B0604020202020204" pitchFamily="34" charset="0"/>
                <a:cs typeface="Arial" panose="020B0604020202020204" pitchFamily="34" charset="0"/>
              </a:rPr>
              <a:t>of about 7 % </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a:t>
            </a:r>
          </a:p>
          <a:p>
            <a:pPr marL="0" lvl="1">
              <a:spcAft>
                <a:spcPct val="30000"/>
              </a:spcAft>
            </a:pPr>
            <a:r>
              <a:rPr lang="en-US" altLang="fr-FR" dirty="0" smtClean="0">
                <a:latin typeface="Arial" panose="020B0604020202020204" pitchFamily="34" charset="0"/>
                <a:cs typeface="Arial" panose="020B0604020202020204" pitchFamily="34" charset="0"/>
              </a:rPr>
              <a:t>The </a:t>
            </a:r>
            <a:r>
              <a:rPr lang="en-US" altLang="fr-FR" dirty="0">
                <a:latin typeface="Arial" panose="020B0604020202020204" pitchFamily="34" charset="0"/>
                <a:cs typeface="Arial" panose="020B0604020202020204" pitchFamily="34" charset="0"/>
              </a:rPr>
              <a:t>precipitation </a:t>
            </a:r>
            <a:r>
              <a:rPr lang="en-US" altLang="fr-FR" dirty="0" smtClean="0">
                <a:latin typeface="Arial" panose="020B0604020202020204" pitchFamily="34" charset="0"/>
                <a:cs typeface="Arial" panose="020B0604020202020204" pitchFamily="34" charset="0"/>
              </a:rPr>
              <a:t>increases at </a:t>
            </a:r>
            <a:r>
              <a:rPr lang="en-US" altLang="fr-FR" dirty="0">
                <a:latin typeface="Arial" panose="020B0604020202020204" pitchFamily="34" charset="0"/>
                <a:cs typeface="Arial" panose="020B0604020202020204" pitchFamily="34" charset="0"/>
              </a:rPr>
              <a:t>a rate of about 1-3% </a:t>
            </a:r>
            <a:r>
              <a:rPr lang="en-US" altLang="fr-FR" dirty="0" smtClean="0">
                <a:latin typeface="Arial" panose="020B0604020202020204" pitchFamily="34" charset="0"/>
                <a:cs typeface="Arial" panose="020B0604020202020204" pitchFamily="34" charset="0"/>
              </a:rPr>
              <a:t>/ °C</a:t>
            </a:r>
          </a:p>
        </p:txBody>
      </p:sp>
      <p:sp>
        <p:nvSpPr>
          <p:cNvPr id="10" name="Rectangle 23"/>
          <p:cNvSpPr>
            <a:spLocks noChangeArrowheads="1"/>
          </p:cNvSpPr>
          <p:nvPr/>
        </p:nvSpPr>
        <p:spPr bwMode="auto">
          <a:xfrm>
            <a:off x="30563" y="5934670"/>
            <a:ext cx="9147803"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The fraction of total variance in decadal mean projections of precipitation changes explained by the three components of total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uncertainty</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Figure from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Kirtman</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et al. (2013) based on Hawkins and Sutton (2009)</a:t>
            </a:r>
          </a:p>
        </p:txBody>
      </p:sp>
      <p:pic>
        <p:nvPicPr>
          <p:cNvPr id="117763" name="Picture 3" descr="Uncertanty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57" y="1714297"/>
            <a:ext cx="7263407" cy="408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559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15</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spatial distribution of </a:t>
            </a:r>
            <a:r>
              <a:rPr lang="en-US" altLang="fr-FR" sz="2800" b="1">
                <a:solidFill>
                  <a:srgbClr val="002060"/>
                </a:solidFill>
                <a:latin typeface="Arial" panose="020B0604020202020204" pitchFamily="34" charset="0"/>
                <a:cs typeface="Arial" panose="020B0604020202020204" pitchFamily="34" charset="0"/>
              </a:rPr>
              <a:t>precipitation </a:t>
            </a:r>
            <a:r>
              <a:rPr lang="en-US" altLang="fr-FR" sz="2800" b="1" smtClean="0">
                <a:solidFill>
                  <a:srgbClr val="002060"/>
                </a:solidFill>
                <a:latin typeface="Arial" panose="020B0604020202020204" pitchFamily="34" charset="0"/>
                <a:cs typeface="Arial" panose="020B0604020202020204" pitchFamily="34" charset="0"/>
              </a:rPr>
              <a:t>changes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18734" y="654004"/>
            <a:ext cx="9102725"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Some changes can be interpreted as an </a:t>
            </a:r>
            <a:r>
              <a:rPr lang="en-US" dirty="0">
                <a:latin typeface="Arial" panose="020B0604020202020204" pitchFamily="34" charset="0"/>
                <a:cs typeface="Arial" panose="020B0604020202020204" pitchFamily="34" charset="0"/>
              </a:rPr>
              <a:t>amplification of the existing differences in precipitation minus evaporation (P-E), often referred to as the wet-get-wetter and the dry-get-dryer response </a:t>
            </a:r>
            <a:r>
              <a:rPr lang="en-US" dirty="0" smtClean="0">
                <a:latin typeface="Arial" panose="020B0604020202020204" pitchFamily="34" charset="0"/>
                <a:cs typeface="Arial" panose="020B0604020202020204" pitchFamily="34" charset="0"/>
              </a:rPr>
              <a:t> .</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18734" y="5873115"/>
            <a:ext cx="914780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Multi-model mean of average percent change in mean precipitation for the scenarios RCP2.6 and RCP8.5 in 2081–2100 relative to 1986-2005. Figure from  IPCC (2013).</a:t>
            </a:r>
          </a:p>
        </p:txBody>
      </p:sp>
      <p:pic>
        <p:nvPicPr>
          <p:cNvPr id="118786" name="Picture 2" descr="Figu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30" y="2074099"/>
            <a:ext cx="8806595" cy="34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948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16</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The spatial distribution of </a:t>
            </a:r>
            <a:r>
              <a:rPr lang="en-US" altLang="fr-FR" sz="2800" b="1">
                <a:solidFill>
                  <a:srgbClr val="002060"/>
                </a:solidFill>
                <a:latin typeface="Arial" panose="020B0604020202020204" pitchFamily="34" charset="0"/>
                <a:cs typeface="Arial" panose="020B0604020202020204" pitchFamily="34" charset="0"/>
              </a:rPr>
              <a:t>precipitation </a:t>
            </a:r>
            <a:r>
              <a:rPr lang="en-US" altLang="fr-FR" sz="2800" b="1" smtClean="0">
                <a:solidFill>
                  <a:srgbClr val="002060"/>
                </a:solidFill>
                <a:latin typeface="Arial" panose="020B0604020202020204" pitchFamily="34" charset="0"/>
                <a:cs typeface="Arial" panose="020B0604020202020204" pitchFamily="34" charset="0"/>
              </a:rPr>
              <a:t>changes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2" y="681234"/>
            <a:ext cx="91027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Circulation changes also have an impact on precipitation.</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41272" y="5392681"/>
            <a:ext cx="9147803"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Schematic representation of the changes in precipitation associated with the Hadley cell due to an increase in specific humidity, a reduction in the strength of the overturning circulation and a shift in the location of the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subsidence.</a:t>
            </a:r>
            <a:endParaRPr lang="en-US" altLang="fr-F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19810" name="Picture 2" descr="Figure6-Preci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2" y="1481453"/>
            <a:ext cx="8874474" cy="356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900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Changes in </a:t>
            </a:r>
            <a:r>
              <a:rPr lang="en-US" altLang="fr-FR" sz="2800" b="1" dirty="0" smtClean="0">
                <a:solidFill>
                  <a:srgbClr val="002060"/>
                </a:solidFill>
                <a:latin typeface="Arial" panose="020B0604020202020204" pitchFamily="34" charset="0"/>
                <a:cs typeface="Arial" panose="020B0604020202020204" pitchFamily="34" charset="0"/>
              </a:rPr>
              <a:t>sea </a:t>
            </a:r>
            <a:r>
              <a:rPr lang="en-US" altLang="fr-FR" sz="2800" b="1" dirty="0">
                <a:solidFill>
                  <a:srgbClr val="002060"/>
                </a:solidFill>
                <a:latin typeface="Arial" panose="020B0604020202020204" pitchFamily="34" charset="0"/>
                <a:cs typeface="Arial" panose="020B0604020202020204" pitchFamily="34" charset="0"/>
              </a:rPr>
              <a:t>ice </a:t>
            </a:r>
            <a:endParaRPr lang="en-US" altLang="fr-FR" sz="2800" b="1" dirty="0">
              <a:solidFill>
                <a:srgbClr val="002060"/>
              </a:solidFill>
              <a:latin typeface="Helvetica" panose="020B0604020202020204" pitchFamily="34" charset="0"/>
            </a:endParaRPr>
          </a:p>
        </p:txBody>
      </p:sp>
      <p:sp>
        <p:nvSpPr>
          <p:cNvPr id="10" name="Rectangle 23"/>
          <p:cNvSpPr>
            <a:spLocks noChangeArrowheads="1"/>
          </p:cNvSpPr>
          <p:nvPr/>
        </p:nvSpPr>
        <p:spPr bwMode="auto">
          <a:xfrm>
            <a:off x="-3806" y="5509328"/>
            <a:ext cx="9147803"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February and September CMIP5 multi-model mean sea ice concentrations (%) in the Northern and Southern Hemispheres for the period 2081–2100 under (a) RCP4.5 and (b) RCP8.5. The pink lines show the observed 15% sea ice concentration limits averaged over 1986–2005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Comiso</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and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Nishio</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2008). Figure from Collins et al. (2013)..</a:t>
            </a:r>
          </a:p>
        </p:txBody>
      </p:sp>
      <p:sp>
        <p:nvSpPr>
          <p:cNvPr id="12" name="Rectangle 9"/>
          <p:cNvSpPr>
            <a:spLocks noChangeArrowheads="1"/>
          </p:cNvSpPr>
          <p:nvPr/>
        </p:nvSpPr>
        <p:spPr bwMode="auto">
          <a:xfrm>
            <a:off x="-3806" y="480031"/>
            <a:ext cx="91027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Changes are larger in summer in the Arctic.</a:t>
            </a:r>
            <a:endParaRPr lang="en-US" altLang="fr-FR" dirty="0" smtClean="0">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528" y="908512"/>
            <a:ext cx="5890128" cy="4518679"/>
          </a:xfrm>
          <a:prstGeom prst="rect">
            <a:avLst/>
          </a:prstGeom>
        </p:spPr>
      </p:pic>
    </p:spTree>
    <p:extLst>
      <p:ext uri="{BB962C8B-B14F-4D97-AF65-F5344CB8AC3E}">
        <p14:creationId xmlns:p14="http://schemas.microsoft.com/office/powerpoint/2010/main" val="16822953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18</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Changes in </a:t>
            </a:r>
            <a:r>
              <a:rPr lang="en-US" altLang="fr-FR" sz="2800" b="1" dirty="0" smtClean="0">
                <a:solidFill>
                  <a:srgbClr val="002060"/>
                </a:solidFill>
                <a:latin typeface="Arial" panose="020B0604020202020204" pitchFamily="34" charset="0"/>
                <a:cs typeface="Arial" panose="020B0604020202020204" pitchFamily="34" charset="0"/>
              </a:rPr>
              <a:t>the thermohaline circulation</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18734" y="460307"/>
            <a:ext cx="9102725"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dirty="0">
                <a:latin typeface="Arial" panose="020B0604020202020204" pitchFamily="34" charset="0"/>
                <a:cs typeface="Arial" panose="020B0604020202020204" pitchFamily="34" charset="0"/>
              </a:rPr>
              <a:t>The maximum of the Atlantic </a:t>
            </a:r>
            <a:r>
              <a:rPr lang="en-GB" b="1" dirty="0">
                <a:latin typeface="Arial" panose="020B0604020202020204" pitchFamily="34" charset="0"/>
                <a:cs typeface="Arial" panose="020B0604020202020204" pitchFamily="34" charset="0"/>
              </a:rPr>
              <a:t>meridional overturning circulation </a:t>
            </a:r>
            <a:r>
              <a:rPr lang="en-GB" dirty="0">
                <a:latin typeface="Arial" panose="020B0604020202020204" pitchFamily="34" charset="0"/>
                <a:cs typeface="Arial" panose="020B0604020202020204" pitchFamily="34" charset="0"/>
              </a:rPr>
              <a:t>(AMOC)</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in the North </a:t>
            </a:r>
            <a:r>
              <a:rPr lang="en-GB" dirty="0" smtClean="0">
                <a:latin typeface="Arial" panose="020B0604020202020204" pitchFamily="34" charset="0"/>
                <a:cs typeface="Arial" panose="020B0604020202020204" pitchFamily="34" charset="0"/>
              </a:rPr>
              <a:t>Atlantic decreases by about </a:t>
            </a:r>
            <a:r>
              <a:rPr lang="en-GB" dirty="0">
                <a:latin typeface="Arial" panose="020B0604020202020204" pitchFamily="34" charset="0"/>
                <a:cs typeface="Arial" panose="020B0604020202020204" pitchFamily="34" charset="0"/>
              </a:rPr>
              <a:t>35% </a:t>
            </a:r>
            <a:r>
              <a:rPr lang="en-GB" dirty="0" smtClean="0">
                <a:latin typeface="Arial" panose="020B0604020202020204" pitchFamily="34" charset="0"/>
                <a:cs typeface="Arial" panose="020B0604020202020204" pitchFamily="34" charset="0"/>
              </a:rPr>
              <a:t>over the 21</a:t>
            </a:r>
            <a:r>
              <a:rPr lang="en-GB" baseline="30000" dirty="0" smtClean="0">
                <a:latin typeface="Arial" panose="020B0604020202020204" pitchFamily="34" charset="0"/>
                <a:cs typeface="Arial" panose="020B0604020202020204" pitchFamily="34" charset="0"/>
              </a:rPr>
              <a:t>st</a:t>
            </a:r>
            <a:r>
              <a:rPr lang="en-GB" dirty="0" smtClean="0">
                <a:latin typeface="Arial" panose="020B0604020202020204" pitchFamily="34" charset="0"/>
                <a:cs typeface="Arial" panose="020B0604020202020204" pitchFamily="34" charset="0"/>
              </a:rPr>
              <a:t> century in RCP8.5.</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18734" y="5765393"/>
            <a:ext cx="883052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The changes in the Atlantic meridional overturning circulation (MOC) at 30°N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in Sv=10</a:t>
            </a:r>
            <a:r>
              <a:rPr lang="en-US" altLang="fr-FR" sz="1800" baseline="30000" dirty="0">
                <a:solidFill>
                  <a:schemeClr val="tx1">
                    <a:lumMod val="50000"/>
                    <a:lumOff val="50000"/>
                  </a:schemeClr>
                </a:solidFill>
                <a:latin typeface="Arial" panose="020B0604020202020204" pitchFamily="34" charset="0"/>
                <a:cs typeface="Arial" panose="020B0604020202020204" pitchFamily="34" charset="0"/>
              </a:rPr>
              <a:t>6</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m</a:t>
            </a:r>
            <a:r>
              <a:rPr lang="en-US" altLang="fr-FR" sz="1800" baseline="30000" dirty="0">
                <a:solidFill>
                  <a:schemeClr val="tx1">
                    <a:lumMod val="50000"/>
                    <a:lumOff val="50000"/>
                  </a:schemeClr>
                </a:solidFill>
                <a:latin typeface="Arial" panose="020B0604020202020204" pitchFamily="34" charset="0"/>
                <a:cs typeface="Arial" panose="020B0604020202020204" pitchFamily="34" charset="0"/>
              </a:rPr>
              <a:t>3</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s</a:t>
            </a:r>
            <a:r>
              <a:rPr lang="en-US" altLang="fr-FR" sz="1800" baseline="30000" dirty="0">
                <a:solidFill>
                  <a:schemeClr val="tx1">
                    <a:lumMod val="50000"/>
                    <a:lumOff val="50000"/>
                  </a:schemeClr>
                </a:solidFill>
                <a:latin typeface="Arial" panose="020B0604020202020204" pitchFamily="34" charset="0"/>
                <a:cs typeface="Arial" panose="020B0604020202020204" pitchFamily="34" charset="0"/>
              </a:rPr>
              <a:t>-1</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Figure from Collins et al.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2013)</a:t>
            </a:r>
            <a:endParaRPr lang="en-US" altLang="fr-F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8" y="1660637"/>
            <a:ext cx="8966669" cy="3423982"/>
          </a:xfrm>
          <a:prstGeom prst="rect">
            <a:avLst/>
          </a:prstGeom>
        </p:spPr>
      </p:pic>
    </p:spTree>
    <p:extLst>
      <p:ext uri="{BB962C8B-B14F-4D97-AF65-F5344CB8AC3E}">
        <p14:creationId xmlns:p14="http://schemas.microsoft.com/office/powerpoint/2010/main" val="1921034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19</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Changes in climate extremes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18734" y="526196"/>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A temperature rise increases the probability of very warm days and decreases </a:t>
            </a:r>
            <a:r>
              <a:rPr lang="en-US" dirty="0">
                <a:latin typeface="Arial" panose="020B0604020202020204" pitchFamily="34" charset="0"/>
                <a:cs typeface="Arial" panose="020B0604020202020204" pitchFamily="34" charset="0"/>
              </a:rPr>
              <a:t>the probability </a:t>
            </a:r>
            <a:r>
              <a:rPr lang="en-US" dirty="0" smtClean="0">
                <a:latin typeface="Arial" panose="020B0604020202020204" pitchFamily="34" charset="0"/>
                <a:cs typeface="Arial" panose="020B0604020202020204" pitchFamily="34" charset="0"/>
              </a:rPr>
              <a:t>of </a:t>
            </a:r>
            <a:r>
              <a:rPr lang="en-US" dirty="0">
                <a:latin typeface="Arial" panose="020B0604020202020204" pitchFamily="34" charset="0"/>
                <a:cs typeface="Arial" panose="020B0604020202020204" pitchFamily="34" charset="0"/>
              </a:rPr>
              <a:t>very cold </a:t>
            </a:r>
            <a:r>
              <a:rPr lang="en-US" dirty="0" smtClean="0">
                <a:latin typeface="Arial" panose="020B0604020202020204" pitchFamily="34" charset="0"/>
                <a:cs typeface="Arial" panose="020B0604020202020204" pitchFamily="34" charset="0"/>
              </a:rPr>
              <a:t>days.</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106912" y="5596116"/>
            <a:ext cx="8893491"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Schematic diagram showing the effect of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a mean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temperature increase on extreme temperatures, for a normal temperature distribution. Figure from Solomon et al. (2007).</a:t>
            </a:r>
          </a:p>
        </p:txBody>
      </p:sp>
      <p:pic>
        <p:nvPicPr>
          <p:cNvPr id="122882" name="Picture 2" descr="FIg6-1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34" y="1464912"/>
            <a:ext cx="7850648" cy="383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460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dirty="0"/>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2800" b="1" dirty="0" smtClean="0">
                <a:solidFill>
                  <a:srgbClr val="002060"/>
                </a:solidFill>
                <a:latin typeface="Arial" panose="020B0604020202020204" pitchFamily="34" charset="0"/>
                <a:cs typeface="Arial" panose="020B0604020202020204" pitchFamily="34" charset="0"/>
              </a:rPr>
              <a:t>Outline</a:t>
            </a:r>
          </a:p>
          <a:p>
            <a:pPr algn="l"/>
            <a:r>
              <a:rPr lang="en-US" altLang="fr-FR" sz="2800" b="1" dirty="0" smtClean="0">
                <a:solidFill>
                  <a:srgbClr val="002060"/>
                </a:solidFill>
                <a:latin typeface="Helvetica" panose="020B0604020202020204" pitchFamily="34" charset="0"/>
              </a:rPr>
              <a:t> </a:t>
            </a:r>
            <a:endParaRPr lang="en-US" altLang="fr-FR" sz="2800" b="1" dirty="0">
              <a:solidFill>
                <a:srgbClr val="002060"/>
              </a:solidFill>
              <a:latin typeface="Helvetica" panose="020B0604020202020204" pitchFamily="34" charset="0"/>
            </a:endParaRPr>
          </a:p>
        </p:txBody>
      </p:sp>
      <p:sp>
        <p:nvSpPr>
          <p:cNvPr id="8" name="Rectangle 9"/>
          <p:cNvSpPr>
            <a:spLocks noChangeArrowheads="1"/>
          </p:cNvSpPr>
          <p:nvPr/>
        </p:nvSpPr>
        <p:spPr bwMode="auto">
          <a:xfrm>
            <a:off x="70716" y="2030521"/>
            <a:ext cx="8841509" cy="23821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762000" indent="-762000">
              <a:tabLst>
                <a:tab pos="673100" algn="l"/>
              </a:tabLst>
              <a:defRPr sz="2400">
                <a:solidFill>
                  <a:schemeClr val="tx1"/>
                </a:solidFill>
                <a:latin typeface="Times New Roman" panose="02020603050405020304" pitchFamily="18" charset="0"/>
              </a:defRPr>
            </a:lvl1pPr>
            <a:lvl2pPr marL="742950" indent="-285750">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algn="just">
              <a:spcAft>
                <a:spcPct val="30000"/>
              </a:spcAft>
            </a:pPr>
            <a:r>
              <a:rPr lang="en-US" altLang="fr-FR" b="1" dirty="0" smtClean="0">
                <a:latin typeface="Arial" panose="020B0604020202020204" pitchFamily="34" charset="0"/>
                <a:cs typeface="Arial" panose="020B0604020202020204" pitchFamily="34" charset="0"/>
              </a:rPr>
              <a:t>Methods used to estimate future </a:t>
            </a:r>
            <a:r>
              <a:rPr lang="en-US" altLang="fr-FR" b="1" dirty="0">
                <a:latin typeface="Arial" panose="020B0604020202020204" pitchFamily="34" charset="0"/>
                <a:cs typeface="Arial" panose="020B0604020202020204" pitchFamily="34" charset="0"/>
              </a:rPr>
              <a:t>climate </a:t>
            </a:r>
            <a:r>
              <a:rPr lang="en-US" altLang="fr-FR" b="1" dirty="0" smtClean="0">
                <a:latin typeface="Arial" panose="020B0604020202020204" pitchFamily="34" charset="0"/>
                <a:cs typeface="Arial" panose="020B0604020202020204" pitchFamily="34" charset="0"/>
              </a:rPr>
              <a:t>changes. </a:t>
            </a:r>
          </a:p>
          <a:p>
            <a:pPr algn="just">
              <a:spcAft>
                <a:spcPct val="30000"/>
              </a:spcAft>
            </a:pPr>
            <a:endParaRPr lang="en-US" altLang="fr-FR" b="1" dirty="0" smtClean="0">
              <a:latin typeface="Arial" panose="020B0604020202020204" pitchFamily="34" charset="0"/>
              <a:cs typeface="Arial" panose="020B0604020202020204" pitchFamily="34" charset="0"/>
            </a:endParaRPr>
          </a:p>
          <a:p>
            <a:pPr algn="just">
              <a:spcAft>
                <a:spcPct val="30000"/>
              </a:spcAft>
            </a:pPr>
            <a:r>
              <a:rPr lang="en-US" altLang="fr-FR" b="1" dirty="0" smtClean="0">
                <a:latin typeface="Arial" panose="020B0604020202020204" pitchFamily="34" charset="0"/>
                <a:cs typeface="Arial" panose="020B0604020202020204" pitchFamily="34" charset="0"/>
              </a:rPr>
              <a:t>Description of the main results</a:t>
            </a:r>
            <a:r>
              <a:rPr lang="en-US" altLang="fr-FR" b="1" dirty="0">
                <a:latin typeface="Arial" panose="020B0604020202020204" pitchFamily="34" charset="0"/>
                <a:cs typeface="Arial" panose="020B0604020202020204" pitchFamily="34" charset="0"/>
              </a:rPr>
              <a:t> at different timescales.</a:t>
            </a:r>
            <a:endParaRPr lang="en-US" altLang="fr-FR" b="1" dirty="0" smtClean="0">
              <a:latin typeface="Arial" panose="020B0604020202020204" pitchFamily="34" charset="0"/>
              <a:cs typeface="Arial" panose="020B0604020202020204" pitchFamily="34" charset="0"/>
            </a:endParaRPr>
          </a:p>
          <a:p>
            <a:pPr algn="just">
              <a:spcAft>
                <a:spcPct val="30000"/>
              </a:spcAft>
            </a:pPr>
            <a:endParaRPr lang="en-US" altLang="fr-FR" b="1" dirty="0" smtClean="0">
              <a:latin typeface="Arial" panose="020B0604020202020204" pitchFamily="34" charset="0"/>
              <a:cs typeface="Arial" panose="020B0604020202020204" pitchFamily="34" charset="0"/>
            </a:endParaRPr>
          </a:p>
          <a:p>
            <a:pPr algn="just">
              <a:spcAft>
                <a:spcPct val="30000"/>
              </a:spcAft>
            </a:pPr>
            <a:r>
              <a:rPr lang="en-US" altLang="fr-FR" b="1" dirty="0" smtClean="0">
                <a:latin typeface="Arial" panose="020B0604020202020204" pitchFamily="34" charset="0"/>
                <a:cs typeface="Arial" panose="020B0604020202020204" pitchFamily="34" charset="0"/>
              </a:rPr>
              <a:t>Interpretation </a:t>
            </a:r>
            <a:r>
              <a:rPr lang="en-US" altLang="fr-FR" b="1" dirty="0">
                <a:latin typeface="Arial" panose="020B0604020202020204" pitchFamily="34" charset="0"/>
                <a:cs typeface="Arial" panose="020B0604020202020204" pitchFamily="34" charset="0"/>
              </a:rPr>
              <a:t>and </a:t>
            </a:r>
            <a:r>
              <a:rPr lang="en-US" altLang="fr-FR" b="1" dirty="0" smtClean="0">
                <a:latin typeface="Arial" panose="020B0604020202020204" pitchFamily="34" charset="0"/>
                <a:cs typeface="Arial" panose="020B0604020202020204" pitchFamily="34" charset="0"/>
              </a:rPr>
              <a:t>limitations </a:t>
            </a:r>
            <a:r>
              <a:rPr lang="en-US" altLang="fr-FR" b="1" dirty="0">
                <a:latin typeface="Arial" panose="020B0604020202020204" pitchFamily="34" charset="0"/>
                <a:cs typeface="Arial" panose="020B0604020202020204" pitchFamily="34" charset="0"/>
              </a:rPr>
              <a:t>of the </a:t>
            </a:r>
            <a:r>
              <a:rPr lang="en-US" altLang="fr-FR" b="1" dirty="0" smtClean="0">
                <a:latin typeface="Arial" panose="020B0604020202020204" pitchFamily="34" charset="0"/>
                <a:cs typeface="Arial" panose="020B0604020202020204" pitchFamily="34" charset="0"/>
              </a:rPr>
              <a:t>predictions.</a:t>
            </a:r>
            <a:endParaRPr lang="en-GB" altLang="fr-FR" dirty="0"/>
          </a:p>
        </p:txBody>
      </p:sp>
    </p:spTree>
    <p:extLst>
      <p:ext uri="{BB962C8B-B14F-4D97-AF65-F5344CB8AC3E}">
        <p14:creationId xmlns:p14="http://schemas.microsoft.com/office/powerpoint/2010/main" val="949041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20</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Changes in climate extremes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18734" y="526196"/>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a:latin typeface="Arial" panose="020B0604020202020204" pitchFamily="34" charset="0"/>
                <a:cs typeface="Arial" panose="020B0604020202020204" pitchFamily="34" charset="0"/>
              </a:rPr>
              <a:t>The intensity of precipitation extreme is </a:t>
            </a:r>
            <a:r>
              <a:rPr lang="en-US" dirty="0" smtClean="0">
                <a:latin typeface="Arial" panose="020B0604020202020204" pitchFamily="34" charset="0"/>
                <a:cs typeface="Arial" panose="020B0604020202020204" pitchFamily="34" charset="0"/>
              </a:rPr>
              <a:t>proportional </a:t>
            </a:r>
            <a:r>
              <a:rPr lang="en-US" dirty="0">
                <a:latin typeface="Arial" panose="020B0604020202020204" pitchFamily="34" charset="0"/>
                <a:cs typeface="Arial" panose="020B0604020202020204" pitchFamily="34" charset="0"/>
              </a:rPr>
              <a:t>to the humidity changes and it increases at a rate of about 7 % per °</a:t>
            </a:r>
            <a:r>
              <a:rPr lang="en-US" dirty="0" smtClean="0">
                <a:latin typeface="Arial" panose="020B0604020202020204" pitchFamily="34" charset="0"/>
                <a:cs typeface="Arial" panose="020B0604020202020204" pitchFamily="34" charset="0"/>
              </a:rPr>
              <a:t>C.</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106912" y="5596116"/>
            <a:ext cx="8893491"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Projected percent changes in the annual maximum five-day precipitation accumulation over the 2081–2100 period relative to 1981–2000 in the RCP8.5 scenario from the CMIP5 models. Figure from Collins et al. (2013).</a:t>
            </a: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t="41147" b="30836"/>
          <a:stretch>
            <a:fillRect/>
          </a:stretch>
        </p:blipFill>
        <p:spPr bwMode="auto">
          <a:xfrm>
            <a:off x="1611153" y="1592978"/>
            <a:ext cx="5885007" cy="376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429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21</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Changes in the carbon cycle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18734" y="526196"/>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The fraction of carbon remaining in the atmosphere will change in the future.</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123350" y="5380672"/>
            <a:ext cx="8893491"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Multi-model changes in atmospheric, land and ocean fraction of fossil fuel carbon emissions. The fractions are defined as the changes in storage in each component (atmosphere, land, ocean) divided by the fossil fuel emissions derived from each CMIP5 simulation for the 4 RCP scenarios. Solid circles show the observed estimates for the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1990s. </a:t>
            </a:r>
            <a:r>
              <a:rPr lang="fr-BE" altLang="fr-FR" sz="1800" dirty="0">
                <a:solidFill>
                  <a:schemeClr val="tx1">
                    <a:lumMod val="50000"/>
                    <a:lumOff val="50000"/>
                  </a:schemeClr>
                </a:solidFill>
                <a:latin typeface="Arial" panose="020B0604020202020204" pitchFamily="34" charset="0"/>
                <a:cs typeface="Arial" panose="020B0604020202020204" pitchFamily="34" charset="0"/>
              </a:rPr>
              <a:t>Figure </a:t>
            </a:r>
            <a:r>
              <a:rPr lang="fr-BE" altLang="fr-FR" sz="1800" dirty="0" err="1">
                <a:solidFill>
                  <a:schemeClr val="tx1">
                    <a:lumMod val="50000"/>
                    <a:lumOff val="50000"/>
                  </a:schemeClr>
                </a:solidFill>
                <a:latin typeface="Arial" panose="020B0604020202020204" pitchFamily="34" charset="0"/>
                <a:cs typeface="Arial" panose="020B0604020202020204" pitchFamily="34" charset="0"/>
              </a:rPr>
              <a:t>from</a:t>
            </a:r>
            <a:r>
              <a:rPr lang="fr-BE" altLang="fr-FR" sz="1800" dirty="0">
                <a:solidFill>
                  <a:schemeClr val="tx1">
                    <a:lumMod val="50000"/>
                    <a:lumOff val="50000"/>
                  </a:schemeClr>
                </a:solidFill>
                <a:latin typeface="Arial" panose="020B0604020202020204" pitchFamily="34" charset="0"/>
                <a:cs typeface="Arial" panose="020B0604020202020204" pitchFamily="34" charset="0"/>
              </a:rPr>
              <a:t> </a:t>
            </a:r>
            <a:r>
              <a:rPr lang="fr-BE" altLang="fr-FR" sz="1800" dirty="0" err="1">
                <a:solidFill>
                  <a:schemeClr val="tx1">
                    <a:lumMod val="50000"/>
                    <a:lumOff val="50000"/>
                  </a:schemeClr>
                </a:solidFill>
                <a:latin typeface="Arial" panose="020B0604020202020204" pitchFamily="34" charset="0"/>
                <a:cs typeface="Arial" panose="020B0604020202020204" pitchFamily="34" charset="0"/>
              </a:rPr>
              <a:t>Ciais</a:t>
            </a:r>
            <a:r>
              <a:rPr lang="fr-BE" altLang="fr-FR" sz="1800" dirty="0">
                <a:solidFill>
                  <a:schemeClr val="tx1">
                    <a:lumMod val="50000"/>
                    <a:lumOff val="50000"/>
                  </a:schemeClr>
                </a:solidFill>
                <a:latin typeface="Arial" panose="020B0604020202020204" pitchFamily="34" charset="0"/>
                <a:cs typeface="Arial" panose="020B0604020202020204" pitchFamily="34" charset="0"/>
              </a:rPr>
              <a:t> et al. (2013).</a:t>
            </a:r>
            <a:endParaRPr lang="en-US" altLang="fr-F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026" name="Picture 2" descr="WG1AR5_FD_Ch06_All_Final-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94" y="1412059"/>
            <a:ext cx="8248836" cy="37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295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22</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Changes in the carbon cycle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18734" y="526196"/>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changes in </a:t>
            </a:r>
            <a:r>
              <a:rPr lang="en-US" dirty="0" smtClean="0">
                <a:latin typeface="Arial" panose="020B0604020202020204" pitchFamily="34" charset="0"/>
                <a:cs typeface="Arial" panose="020B0604020202020204" pitchFamily="34" charset="0"/>
              </a:rPr>
              <a:t>the carbon </a:t>
            </a:r>
            <a:r>
              <a:rPr lang="en-US" dirty="0">
                <a:latin typeface="Arial" panose="020B0604020202020204" pitchFamily="34" charset="0"/>
                <a:cs typeface="Arial" panose="020B0604020202020204" pitchFamily="34" charset="0"/>
              </a:rPr>
              <a:t>cycle are a key source of uncertainty in climate </a:t>
            </a:r>
            <a:r>
              <a:rPr lang="en-US" dirty="0" smtClean="0">
                <a:latin typeface="Arial" panose="020B0604020202020204" pitchFamily="34" charset="0"/>
                <a:cs typeface="Arial" panose="020B0604020202020204" pitchFamily="34" charset="0"/>
              </a:rPr>
              <a:t>projections.</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136696" y="5380672"/>
            <a:ext cx="8893491"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Simulated changes in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atmospheric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concentration and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global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averaged surface temperature (°C)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for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the RCP8.5 scenario when 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emissions are prescribed to the ESMs as external forcing (blue). Also shown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(red</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is the simulated warming from the same ESMs when directly forced by atmospheric 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concentration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(red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dotted line). Figure from Collins et al. (2013).</a:t>
            </a:r>
          </a:p>
        </p:txBody>
      </p:sp>
      <p:pic>
        <p:nvPicPr>
          <p:cNvPr id="1026" name="Picture 2" descr="Fi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9" y="1557249"/>
            <a:ext cx="8830906" cy="365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34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23</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Changes in the carbon cycle </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18734" y="595665"/>
            <a:ext cx="9102725"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It is </a:t>
            </a:r>
            <a:r>
              <a:rPr lang="en-US" dirty="0">
                <a:latin typeface="Arial" panose="020B0604020202020204" pitchFamily="34" charset="0"/>
                <a:cs typeface="Arial" panose="020B0604020202020204" pitchFamily="34" charset="0"/>
              </a:rPr>
              <a:t>possible to </a:t>
            </a:r>
            <a:r>
              <a:rPr lang="en-US" dirty="0" smtClean="0">
                <a:latin typeface="Arial" panose="020B0604020202020204" pitchFamily="34" charset="0"/>
                <a:cs typeface="Arial" panose="020B0604020202020204" pitchFamily="34" charset="0"/>
              </a:rPr>
              <a:t>roughly estimate </a:t>
            </a:r>
            <a:r>
              <a:rPr lang="en-US" dirty="0">
                <a:latin typeface="Arial" panose="020B0604020202020204" pitchFamily="34" charset="0"/>
                <a:cs typeface="Arial" panose="020B0604020202020204" pitchFamily="34" charset="0"/>
              </a:rPr>
              <a:t>the maximum amount of anthropogenic CO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that can be released to maintain the global mean temperature below a chosen </a:t>
            </a:r>
            <a:r>
              <a:rPr lang="en-US" dirty="0" smtClean="0">
                <a:latin typeface="Arial" panose="020B0604020202020204" pitchFamily="34" charset="0"/>
                <a:cs typeface="Arial" panose="020B0604020202020204" pitchFamily="34" charset="0"/>
              </a:rPr>
              <a:t>target.</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6386945" y="2862082"/>
            <a:ext cx="2643242" cy="2862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Global mean surface temperature increase as a function of cumulative total global 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emissions. All values are given relative to the 1861−1880 base period. Figure from IPCC (2013).</a:t>
            </a:r>
          </a:p>
        </p:txBody>
      </p:sp>
      <p:pic>
        <p:nvPicPr>
          <p:cNvPr id="3074" name="Picture 2" descr="WG1AR5-SPM_Approved_Compiled_Final_SubjectToCopyEdit_final-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74" y="2067040"/>
            <a:ext cx="6254571" cy="445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711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24</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Long-term climate </a:t>
            </a:r>
            <a:r>
              <a:rPr lang="en-US" altLang="fr-FR" sz="2800" b="1" dirty="0" smtClean="0">
                <a:solidFill>
                  <a:srgbClr val="002060"/>
                </a:solidFill>
                <a:latin typeface="Arial" panose="020B0604020202020204" pitchFamily="34" charset="0"/>
                <a:cs typeface="Arial" panose="020B0604020202020204" pitchFamily="34" charset="0"/>
              </a:rPr>
              <a:t>changes: carbon cycle</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0" y="486129"/>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latin typeface="Arial" panose="020B0604020202020204" pitchFamily="34" charset="0"/>
                <a:cs typeface="Arial" panose="020B0604020202020204" pitchFamily="34" charset="0"/>
              </a:rPr>
              <a:t>As the </a:t>
            </a:r>
            <a:r>
              <a:rPr lang="en-US" dirty="0" smtClean="0">
                <a:solidFill>
                  <a:srgbClr val="0000FF"/>
                </a:solidFill>
                <a:latin typeface="Arial" panose="020B0604020202020204" pitchFamily="34" charset="0"/>
                <a:cs typeface="Arial" panose="020B0604020202020204" pitchFamily="34" charset="0"/>
              </a:rPr>
              <a:t>deep ocean </a:t>
            </a:r>
            <a:r>
              <a:rPr lang="en-US" dirty="0" smtClean="0">
                <a:latin typeface="Arial" panose="020B0604020202020204" pitchFamily="34" charset="0"/>
                <a:cs typeface="Arial" panose="020B0604020202020204" pitchFamily="34" charset="0"/>
              </a:rPr>
              <a:t>is not in equilibrium</a:t>
            </a:r>
            <a:r>
              <a:rPr lang="en-US" dirty="0">
                <a:latin typeface="Arial" panose="020B0604020202020204" pitchFamily="34" charset="0"/>
                <a:cs typeface="Arial" panose="020B0604020202020204" pitchFamily="34" charset="0"/>
              </a:rPr>
              <a:t>, the carbon uptake </a:t>
            </a:r>
            <a:r>
              <a:rPr lang="en-US" dirty="0" smtClean="0">
                <a:latin typeface="Arial" panose="020B0604020202020204" pitchFamily="34" charset="0"/>
                <a:cs typeface="Arial" panose="020B0604020202020204" pitchFamily="34" charset="0"/>
              </a:rPr>
              <a:t>continues </a:t>
            </a:r>
            <a:r>
              <a:rPr lang="en-US" dirty="0">
                <a:latin typeface="Arial" panose="020B0604020202020204" pitchFamily="34" charset="0"/>
                <a:cs typeface="Arial" panose="020B0604020202020204" pitchFamily="34" charset="0"/>
              </a:rPr>
              <a:t>during the whole of the third </a:t>
            </a:r>
            <a:r>
              <a:rPr lang="en-US" dirty="0" smtClean="0">
                <a:latin typeface="Arial" panose="020B0604020202020204" pitchFamily="34" charset="0"/>
                <a:cs typeface="Arial" panose="020B0604020202020204" pitchFamily="34" charset="0"/>
              </a:rPr>
              <a:t>millennium.</a:t>
            </a:r>
          </a:p>
        </p:txBody>
      </p:sp>
      <p:sp>
        <p:nvSpPr>
          <p:cNvPr id="10" name="Rectangle 23"/>
          <p:cNvSpPr>
            <a:spLocks noChangeArrowheads="1"/>
          </p:cNvSpPr>
          <p:nvPr/>
        </p:nvSpPr>
        <p:spPr bwMode="auto">
          <a:xfrm>
            <a:off x="4891177" y="3106318"/>
            <a:ext cx="4139010"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emissions, atmospheric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concentration and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global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mean surface air temperature relative to the years 1986-2005 in seven intermediate-complexity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models.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Figure from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Zickfield</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et al. (2013)</a:t>
            </a:r>
          </a:p>
        </p:txBody>
      </p:sp>
      <p:pic>
        <p:nvPicPr>
          <p:cNvPr id="1026" name="Picture 2" descr="Zickfeld_etal_JCLIM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694" y="1337696"/>
            <a:ext cx="4330460" cy="552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047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25</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Long-term climate </a:t>
            </a:r>
            <a:r>
              <a:rPr lang="en-US" altLang="fr-FR" sz="2800" b="1" dirty="0" smtClean="0">
                <a:solidFill>
                  <a:srgbClr val="002060"/>
                </a:solidFill>
                <a:latin typeface="Arial" panose="020B0604020202020204" pitchFamily="34" charset="0"/>
                <a:cs typeface="Arial" panose="020B0604020202020204" pitchFamily="34" charset="0"/>
              </a:rPr>
              <a:t>changes: carbon cycle</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5" y="462587"/>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Despite the decrease in radiative forcing, the </a:t>
            </a:r>
            <a:r>
              <a:rPr lang="en-US" altLang="fr-FR" dirty="0" smtClean="0">
                <a:solidFill>
                  <a:srgbClr val="0000FF"/>
                </a:solidFill>
                <a:latin typeface="Arial" panose="020B0604020202020204" pitchFamily="34" charset="0"/>
                <a:cs typeface="Arial" panose="020B0604020202020204" pitchFamily="34" charset="0"/>
              </a:rPr>
              <a:t>temperature remains more or less stable</a:t>
            </a:r>
            <a:r>
              <a:rPr lang="en-US" altLang="fr-FR" dirty="0" smtClean="0">
                <a:latin typeface="Arial" panose="020B0604020202020204" pitchFamily="34" charset="0"/>
                <a:cs typeface="Arial" panose="020B0604020202020204" pitchFamily="34" charset="0"/>
              </a:rPr>
              <a:t>.</a:t>
            </a:r>
          </a:p>
        </p:txBody>
      </p:sp>
      <p:sp>
        <p:nvSpPr>
          <p:cNvPr id="8" name="Rectangle 23"/>
          <p:cNvSpPr>
            <a:spLocks noChangeArrowheads="1"/>
          </p:cNvSpPr>
          <p:nvPr/>
        </p:nvSpPr>
        <p:spPr bwMode="auto">
          <a:xfrm>
            <a:off x="4891177" y="3106318"/>
            <a:ext cx="4139010"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emissions, atmospheric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concentration and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global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mean surface air temperature relative to the years 1986-2005 in seven intermediate-complexity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models.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Figure from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Zickfield</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et al. (2013)</a:t>
            </a:r>
          </a:p>
        </p:txBody>
      </p:sp>
      <p:pic>
        <p:nvPicPr>
          <p:cNvPr id="12" name="Picture 2" descr="Zickfeld_etal_JCLIM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694" y="1337696"/>
            <a:ext cx="4330460" cy="552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407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26</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Long-term climate </a:t>
            </a:r>
            <a:r>
              <a:rPr lang="en-US" altLang="fr-FR" sz="2800" b="1" dirty="0" smtClean="0">
                <a:solidFill>
                  <a:srgbClr val="002060"/>
                </a:solidFill>
                <a:latin typeface="Arial" panose="020B0604020202020204" pitchFamily="34" charset="0"/>
                <a:cs typeface="Arial" panose="020B0604020202020204" pitchFamily="34" charset="0"/>
              </a:rPr>
              <a:t>changes: carbon cycle</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5" y="462587"/>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On millennial timescale, </a:t>
            </a:r>
            <a:r>
              <a:rPr lang="en-US" altLang="fr-FR" dirty="0" smtClean="0">
                <a:solidFill>
                  <a:srgbClr val="0000FF"/>
                </a:solidFill>
                <a:latin typeface="Arial" panose="020B0604020202020204" pitchFamily="34" charset="0"/>
                <a:cs typeface="Arial" panose="020B0604020202020204" pitchFamily="34" charset="0"/>
              </a:rPr>
              <a:t>interactions with sediments </a:t>
            </a:r>
            <a:r>
              <a:rPr lang="en-US" altLang="fr-FR" dirty="0" smtClean="0">
                <a:latin typeface="Arial" panose="020B0604020202020204" pitchFamily="34" charset="0"/>
                <a:cs typeface="Arial" panose="020B0604020202020204" pitchFamily="34" charset="0"/>
              </a:rPr>
              <a:t>lead to a decrease in the atmospheric CO</a:t>
            </a:r>
            <a:r>
              <a:rPr lang="en-US" altLang="fr-FR" baseline="-25000" dirty="0" smtClean="0">
                <a:latin typeface="Arial" panose="020B0604020202020204" pitchFamily="34" charset="0"/>
                <a:cs typeface="Arial" panose="020B0604020202020204" pitchFamily="34" charset="0"/>
              </a:rPr>
              <a:t>2</a:t>
            </a:r>
            <a:r>
              <a:rPr lang="en-US" altLang="fr-FR" dirty="0" smtClean="0">
                <a:latin typeface="Arial" panose="020B0604020202020204" pitchFamily="34" charset="0"/>
                <a:cs typeface="Arial" panose="020B0604020202020204" pitchFamily="34" charset="0"/>
              </a:rPr>
              <a:t> concentration.</a:t>
            </a:r>
          </a:p>
        </p:txBody>
      </p:sp>
      <p:sp>
        <p:nvSpPr>
          <p:cNvPr id="8" name="Rectangle 23"/>
          <p:cNvSpPr>
            <a:spLocks noChangeArrowheads="1"/>
          </p:cNvSpPr>
          <p:nvPr/>
        </p:nvSpPr>
        <p:spPr bwMode="auto">
          <a:xfrm>
            <a:off x="4891177" y="2336854"/>
            <a:ext cx="4139010" cy="31393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The response of the climate model of intermediate complexity CLIMBER-2 to moderate (1,000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Gton</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C) and large (5,000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Gton</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C) total fossil fuel emissions.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a) Emissions scenarios and reference SRES scenarios (B1 and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A2).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(b) Simulated atmospheric CO2 (ppm). (c) Simulated changes in global annual mean air surface temperature (°C). Figure from Archer and Brovkin (2008)</a:t>
            </a:r>
          </a:p>
        </p:txBody>
      </p:sp>
      <p:pic>
        <p:nvPicPr>
          <p:cNvPr id="2050" name="Picture 2"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2" y="1293584"/>
            <a:ext cx="4816475" cy="553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8105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27</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Long-term climate </a:t>
            </a:r>
            <a:r>
              <a:rPr lang="en-US" altLang="fr-FR" sz="2800" b="1" dirty="0" smtClean="0">
                <a:solidFill>
                  <a:srgbClr val="002060"/>
                </a:solidFill>
                <a:latin typeface="Arial" panose="020B0604020202020204" pitchFamily="34" charset="0"/>
                <a:cs typeface="Arial" panose="020B0604020202020204" pitchFamily="34" charset="0"/>
              </a:rPr>
              <a:t>changes: carbon cycle</a:t>
            </a:r>
            <a:endParaRPr lang="en-US" altLang="fr-FR" sz="2800" b="1" dirty="0">
              <a:solidFill>
                <a:srgbClr val="002060"/>
              </a:solidFill>
              <a:latin typeface="Helvetica" panose="020B0604020202020204" pitchFamily="34" charset="0"/>
            </a:endParaRPr>
          </a:p>
        </p:txBody>
      </p:sp>
      <p:sp>
        <p:nvSpPr>
          <p:cNvPr id="10" name="Rectangle 8"/>
          <p:cNvSpPr>
            <a:spLocks noChangeArrowheads="1"/>
          </p:cNvSpPr>
          <p:nvPr/>
        </p:nvSpPr>
        <p:spPr bwMode="auto">
          <a:xfrm>
            <a:off x="494843" y="704640"/>
            <a:ext cx="841738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algn="l">
              <a:lnSpc>
                <a:spcPct val="200000"/>
              </a:lnSpc>
            </a:pPr>
            <a:r>
              <a:rPr lang="en-GB" altLang="fr-FR" dirty="0">
                <a:solidFill>
                  <a:srgbClr val="0000FF"/>
                </a:solidFill>
                <a:latin typeface="Arial" panose="020B0604020202020204" pitchFamily="34" charset="0"/>
                <a:cs typeface="Arial" panose="020B0604020202020204" pitchFamily="34" charset="0"/>
              </a:rPr>
              <a:t>Processes responsible for long term change in atmospheric </a:t>
            </a:r>
            <a:r>
              <a:rPr lang="en-GB" altLang="fr-FR" i="1" dirty="0">
                <a:solidFill>
                  <a:srgbClr val="0000FF"/>
                </a:solidFill>
                <a:latin typeface="Arial" panose="020B0604020202020204" pitchFamily="34" charset="0"/>
                <a:cs typeface="Arial" panose="020B0604020202020204" pitchFamily="34" charset="0"/>
              </a:rPr>
              <a:t>CO</a:t>
            </a:r>
            <a:r>
              <a:rPr lang="en-GB" altLang="fr-FR" i="1" baseline="-25000" dirty="0">
                <a:solidFill>
                  <a:srgbClr val="0000FF"/>
                </a:solidFill>
                <a:latin typeface="Arial" panose="020B0604020202020204" pitchFamily="34" charset="0"/>
                <a:cs typeface="Arial" panose="020B0604020202020204" pitchFamily="34" charset="0"/>
              </a:rPr>
              <a:t>2</a:t>
            </a:r>
            <a:r>
              <a:rPr lang="en-GB" altLang="fr-FR" i="1" dirty="0">
                <a:solidFill>
                  <a:srgbClr val="0000FF"/>
                </a:solidFill>
                <a:latin typeface="Arial" panose="020B0604020202020204" pitchFamily="34" charset="0"/>
                <a:cs typeface="Arial" panose="020B0604020202020204" pitchFamily="34" charset="0"/>
              </a:rPr>
              <a:t> </a:t>
            </a:r>
            <a:r>
              <a:rPr lang="en-GB" altLang="fr-FR" dirty="0">
                <a:solidFill>
                  <a:srgbClr val="0000FF"/>
                </a:solidFill>
                <a:latin typeface="Arial" panose="020B0604020202020204" pitchFamily="34" charset="0"/>
                <a:cs typeface="Arial" panose="020B0604020202020204" pitchFamily="34" charset="0"/>
              </a:rPr>
              <a:t>concentration:</a:t>
            </a:r>
          </a:p>
          <a:p>
            <a:pPr algn="l">
              <a:lnSpc>
                <a:spcPct val="200000"/>
              </a:lnSpc>
              <a:buFont typeface="Times New Roman" panose="02020603050405020304" pitchFamily="18" charset="0"/>
              <a:buAutoNum type="arabicPeriod"/>
            </a:pPr>
            <a:r>
              <a:rPr lang="en-GB" altLang="fr-FR" dirty="0">
                <a:latin typeface="Arial" panose="020B0604020202020204" pitchFamily="34" charset="0"/>
                <a:cs typeface="Arial" panose="020B0604020202020204" pitchFamily="34" charset="0"/>
              </a:rPr>
              <a:t>Atmosphere-ocean equilibrium</a:t>
            </a:r>
          </a:p>
          <a:p>
            <a:pPr algn="l">
              <a:lnSpc>
                <a:spcPct val="200000"/>
              </a:lnSpc>
              <a:buFont typeface="Times New Roman" panose="02020603050405020304" pitchFamily="18" charset="0"/>
              <a:buAutoNum type="arabicPeriod"/>
            </a:pPr>
            <a:r>
              <a:rPr lang="en-US" altLang="fr-FR" dirty="0">
                <a:latin typeface="Arial" panose="020B0604020202020204" pitchFamily="34" charset="0"/>
                <a:cs typeface="Arial" panose="020B0604020202020204" pitchFamily="34" charset="0"/>
              </a:rPr>
              <a:t>Carbonate compensation</a:t>
            </a:r>
          </a:p>
          <a:p>
            <a:pPr algn="l">
              <a:lnSpc>
                <a:spcPct val="200000"/>
              </a:lnSpc>
              <a:buFont typeface="Times New Roman" panose="02020603050405020304" pitchFamily="18" charset="0"/>
              <a:buAutoNum type="arabicPeriod"/>
            </a:pPr>
            <a:r>
              <a:rPr lang="en-US" altLang="fr-FR" dirty="0">
                <a:latin typeface="Arial" panose="020B0604020202020204" pitchFamily="34" charset="0"/>
                <a:cs typeface="Arial" panose="020B0604020202020204" pitchFamily="34" charset="0"/>
              </a:rPr>
              <a:t>Interactions with rocks </a:t>
            </a:r>
            <a:r>
              <a:rPr lang="en-US" altLang="fr-FR" dirty="0" smtClean="0">
                <a:latin typeface="Arial" panose="020B0604020202020204" pitchFamily="34" charset="0"/>
                <a:cs typeface="Arial" panose="020B0604020202020204" pitchFamily="34" charset="0"/>
              </a:rPr>
              <a:t>(weathering)</a:t>
            </a:r>
            <a:endParaRPr lang="fr-BE" altLang="fr-FR"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189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28</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Long-term climate </a:t>
            </a:r>
            <a:r>
              <a:rPr lang="en-US" altLang="fr-FR" sz="2800" b="1" dirty="0" smtClean="0">
                <a:solidFill>
                  <a:srgbClr val="002060"/>
                </a:solidFill>
                <a:latin typeface="Arial" panose="020B0604020202020204" pitchFamily="34" charset="0"/>
                <a:cs typeface="Arial" panose="020B0604020202020204" pitchFamily="34" charset="0"/>
              </a:rPr>
              <a:t>changes: sea level and ice sheets</a:t>
            </a:r>
            <a:endParaRPr lang="en-US" altLang="fr-FR" sz="2800" b="1" dirty="0">
              <a:solidFill>
                <a:srgbClr val="002060"/>
              </a:solidFill>
              <a:latin typeface="Helvetica" panose="020B0604020202020204" pitchFamily="34" charset="0"/>
            </a:endParaRPr>
          </a:p>
        </p:txBody>
      </p:sp>
      <p:sp>
        <p:nvSpPr>
          <p:cNvPr id="7" name="Rectangle 9"/>
          <p:cNvSpPr>
            <a:spLocks noChangeArrowheads="1"/>
          </p:cNvSpPr>
          <p:nvPr/>
        </p:nvSpPr>
        <p:spPr bwMode="auto">
          <a:xfrm>
            <a:off x="18734" y="710862"/>
            <a:ext cx="91027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a:solidFill>
                  <a:srgbClr val="0000FF"/>
                </a:solidFill>
                <a:latin typeface="Arial" panose="020B0604020202020204" pitchFamily="34" charset="0"/>
                <a:cs typeface="Arial" panose="020B0604020202020204" pitchFamily="34" charset="0"/>
              </a:rPr>
              <a:t>Projections of sea level </a:t>
            </a:r>
            <a:r>
              <a:rPr lang="en-US" dirty="0">
                <a:latin typeface="Arial" panose="020B0604020202020204" pitchFamily="34" charset="0"/>
                <a:cs typeface="Arial" panose="020B0604020202020204" pitchFamily="34" charset="0"/>
              </a:rPr>
              <a:t>rise for the 21st century.</a:t>
            </a:r>
          </a:p>
        </p:txBody>
      </p:sp>
      <p:sp>
        <p:nvSpPr>
          <p:cNvPr id="8" name="Rectangle 23"/>
          <p:cNvSpPr>
            <a:spLocks noChangeArrowheads="1"/>
          </p:cNvSpPr>
          <p:nvPr/>
        </p:nvSpPr>
        <p:spPr bwMode="auto">
          <a:xfrm>
            <a:off x="123350" y="5165966"/>
            <a:ext cx="8893491"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Projections from process-based models with median and likely range (66 %) for global-mean sea level rise and its contributions in 2081–2100 relative to 1986–2005 for the four RCP scenarios and scenario SRES A1B. Figure from Church et al. (2013).</a:t>
            </a:r>
          </a:p>
        </p:txBody>
      </p:sp>
      <p:pic>
        <p:nvPicPr>
          <p:cNvPr id="3074" name="Picture 2" descr="WG1AR5_FD_Ch13_All_Final-1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2018" y="1331199"/>
            <a:ext cx="5514555" cy="36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9722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29</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Long-term climate </a:t>
            </a:r>
            <a:r>
              <a:rPr lang="en-US" altLang="fr-FR" sz="2800" b="1" dirty="0" smtClean="0">
                <a:solidFill>
                  <a:srgbClr val="002060"/>
                </a:solidFill>
                <a:latin typeface="Arial" panose="020B0604020202020204" pitchFamily="34" charset="0"/>
                <a:cs typeface="Arial" panose="020B0604020202020204" pitchFamily="34" charset="0"/>
              </a:rPr>
              <a:t>changes: sea level and ice sheets</a:t>
            </a:r>
            <a:endParaRPr lang="en-US" altLang="fr-FR" sz="2800" b="1" dirty="0">
              <a:solidFill>
                <a:srgbClr val="002060"/>
              </a:solidFill>
              <a:latin typeface="Helvetica" panose="020B0604020202020204" pitchFamily="34" charset="0"/>
            </a:endParaRPr>
          </a:p>
        </p:txBody>
      </p:sp>
      <p:sp>
        <p:nvSpPr>
          <p:cNvPr id="7" name="Rectangle 9"/>
          <p:cNvSpPr>
            <a:spLocks noChangeArrowheads="1"/>
          </p:cNvSpPr>
          <p:nvPr/>
        </p:nvSpPr>
        <p:spPr bwMode="auto">
          <a:xfrm>
            <a:off x="18734" y="710862"/>
            <a:ext cx="91027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altLang="fr-FR" dirty="0" smtClean="0">
                <a:solidFill>
                  <a:srgbClr val="0000FF"/>
                </a:solidFill>
                <a:latin typeface="Arial" panose="020B0604020202020204" pitchFamily="34" charset="0"/>
                <a:cs typeface="Arial" panose="020B0604020202020204" pitchFamily="34" charset="0"/>
              </a:rPr>
              <a:t>Thermal expansion</a:t>
            </a: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takes place during the whole 3</a:t>
            </a:r>
            <a:r>
              <a:rPr lang="en-GB" altLang="fr-FR" baseline="30000" dirty="0" smtClean="0">
                <a:latin typeface="Arial" panose="020B0604020202020204" pitchFamily="34" charset="0"/>
                <a:cs typeface="Arial" panose="020B0604020202020204" pitchFamily="34" charset="0"/>
              </a:rPr>
              <a:t>rd</a:t>
            </a:r>
            <a:r>
              <a:rPr lang="en-GB" altLang="fr-FR" dirty="0" smtClean="0">
                <a:latin typeface="Arial" panose="020B0604020202020204" pitchFamily="34" charset="0"/>
                <a:cs typeface="Arial" panose="020B0604020202020204" pitchFamily="34" charset="0"/>
              </a:rPr>
              <a:t> millennium</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8" name="Rectangle 23"/>
          <p:cNvSpPr>
            <a:spLocks noChangeArrowheads="1"/>
          </p:cNvSpPr>
          <p:nvPr/>
        </p:nvSpPr>
        <p:spPr bwMode="auto">
          <a:xfrm>
            <a:off x="123350" y="5096649"/>
            <a:ext cx="8893491"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Changes in sea level (relative to the years 1986-2005) caused by thermal expansion,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in seven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intermediate-complexity models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in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idealised</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prolongations of RCP scenarios displaying a reduction of 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emissions to zero after 2300</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 </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Figure from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Zickfield</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et al. (2013</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a:t>
            </a:r>
            <a:endParaRPr lang="en-US" altLang="fr-F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0" name="Picture 2" descr="Zickfeld_etal_JCLIM_20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00" y="1464912"/>
            <a:ext cx="8487425" cy="340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922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3</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Scenarios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0883" y="430451"/>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dirty="0" smtClean="0">
                <a:latin typeface="Arial" panose="020B0604020202020204" pitchFamily="34" charset="0"/>
                <a:cs typeface="Arial" panose="020B0604020202020204" pitchFamily="34" charset="0"/>
              </a:rPr>
              <a:t>Scenarios for future changes </a:t>
            </a:r>
            <a:r>
              <a:rPr lang="en-US" altLang="fr-FR" dirty="0">
                <a:latin typeface="Arial" panose="020B0604020202020204" pitchFamily="34" charset="0"/>
                <a:cs typeface="Arial" panose="020B0604020202020204" pitchFamily="34" charset="0"/>
              </a:rPr>
              <a:t>in external forcing </a:t>
            </a:r>
            <a:r>
              <a:rPr lang="en-US" altLang="fr-FR" dirty="0" smtClean="0">
                <a:latin typeface="Arial" panose="020B0604020202020204" pitchFamily="34" charset="0"/>
                <a:cs typeface="Arial" panose="020B0604020202020204" pitchFamily="34" charset="0"/>
              </a:rPr>
              <a:t>have to be selected.</a:t>
            </a:r>
          </a:p>
        </p:txBody>
      </p:sp>
      <p:sp>
        <p:nvSpPr>
          <p:cNvPr id="7" name="Rectangle 9"/>
          <p:cNvSpPr>
            <a:spLocks noChangeArrowheads="1"/>
          </p:cNvSpPr>
          <p:nvPr/>
        </p:nvSpPr>
        <p:spPr bwMode="auto">
          <a:xfrm>
            <a:off x="5972629" y="2108693"/>
            <a:ext cx="3170979" cy="2677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dirty="0" smtClean="0">
                <a:solidFill>
                  <a:srgbClr val="0000FF"/>
                </a:solidFill>
                <a:latin typeface="Arial" panose="020B0604020202020204" pitchFamily="34" charset="0"/>
                <a:cs typeface="Arial" panose="020B0604020202020204" pitchFamily="34" charset="0"/>
              </a:rPr>
              <a:t>Representative </a:t>
            </a:r>
            <a:r>
              <a:rPr lang="en-GB" dirty="0">
                <a:solidFill>
                  <a:srgbClr val="0000FF"/>
                </a:solidFill>
                <a:latin typeface="Arial" panose="020B0604020202020204" pitchFamily="34" charset="0"/>
                <a:cs typeface="Arial" panose="020B0604020202020204" pitchFamily="34" charset="0"/>
              </a:rPr>
              <a:t>concentration </a:t>
            </a:r>
            <a:r>
              <a:rPr lang="en-GB" dirty="0" smtClean="0">
                <a:solidFill>
                  <a:srgbClr val="0000FF"/>
                </a:solidFill>
                <a:latin typeface="Arial" panose="020B0604020202020204" pitchFamily="34" charset="0"/>
                <a:cs typeface="Arial" panose="020B0604020202020204" pitchFamily="34" charset="0"/>
              </a:rPr>
              <a:t>pathways </a:t>
            </a:r>
            <a:r>
              <a:rPr lang="en-GB" dirty="0" smtClean="0">
                <a:latin typeface="Arial" panose="020B0604020202020204" pitchFamily="34" charset="0"/>
                <a:cs typeface="Arial" panose="020B0604020202020204" pitchFamily="34" charset="0"/>
              </a:rPr>
              <a:t>(RCP) scenarios provide a large range of future change in radiative forcing.</a:t>
            </a:r>
            <a:endParaRPr lang="en-GB" altLang="fr-FR" dirty="0">
              <a:latin typeface="Arial" panose="020B0604020202020204" pitchFamily="34" charset="0"/>
              <a:cs typeface="Arial" panose="020B0604020202020204" pitchFamily="34" charset="0"/>
            </a:endParaRPr>
          </a:p>
        </p:txBody>
      </p:sp>
      <p:pic>
        <p:nvPicPr>
          <p:cNvPr id="108546" name="Picture 2" descr="Figure6"/>
          <p:cNvPicPr>
            <a:picLocks noChangeAspect="1" noChangeArrowheads="1"/>
          </p:cNvPicPr>
          <p:nvPr/>
        </p:nvPicPr>
        <p:blipFill rotWithShape="1">
          <a:blip r:embed="rId3">
            <a:extLst>
              <a:ext uri="{28A0092B-C50C-407E-A947-70E740481C1C}">
                <a14:useLocalDpi xmlns:a14="http://schemas.microsoft.com/office/drawing/2010/main" val="0"/>
              </a:ext>
            </a:extLst>
          </a:blip>
          <a:srcRect l="53436" t="12549"/>
          <a:stretch/>
        </p:blipFill>
        <p:spPr bwMode="auto">
          <a:xfrm>
            <a:off x="-3803" y="1273422"/>
            <a:ext cx="5775137" cy="489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761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30</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Long-term climate </a:t>
            </a:r>
            <a:r>
              <a:rPr lang="en-US" altLang="fr-FR" sz="2800" b="1" dirty="0" smtClean="0">
                <a:solidFill>
                  <a:srgbClr val="002060"/>
                </a:solidFill>
                <a:latin typeface="Arial" panose="020B0604020202020204" pitchFamily="34" charset="0"/>
                <a:cs typeface="Arial" panose="020B0604020202020204" pitchFamily="34" charset="0"/>
              </a:rPr>
              <a:t>changes: sea level and ice sheets</a:t>
            </a:r>
            <a:endParaRPr lang="en-US" altLang="fr-FR" sz="2800" b="1" dirty="0">
              <a:solidFill>
                <a:srgbClr val="002060"/>
              </a:solidFill>
              <a:latin typeface="Helvetica" panose="020B0604020202020204" pitchFamily="34" charset="0"/>
            </a:endParaRPr>
          </a:p>
        </p:txBody>
      </p:sp>
      <p:sp>
        <p:nvSpPr>
          <p:cNvPr id="7" name="Rectangle 9"/>
          <p:cNvSpPr>
            <a:spLocks noChangeArrowheads="1"/>
          </p:cNvSpPr>
          <p:nvPr/>
        </p:nvSpPr>
        <p:spPr bwMode="auto">
          <a:xfrm>
            <a:off x="18734" y="564668"/>
            <a:ext cx="91027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altLang="fr-FR" dirty="0">
                <a:latin typeface="Arial" panose="020B0604020202020204" pitchFamily="34" charset="0"/>
                <a:cs typeface="Arial" panose="020B0604020202020204" pitchFamily="34" charset="0"/>
              </a:rPr>
              <a:t>The melting of </a:t>
            </a:r>
            <a:r>
              <a:rPr lang="en-GB" altLang="fr-FR" dirty="0">
                <a:solidFill>
                  <a:srgbClr val="0000FF"/>
                </a:solidFill>
                <a:latin typeface="Arial" panose="020B0604020202020204" pitchFamily="34" charset="0"/>
                <a:cs typeface="Arial" panose="020B0604020202020204" pitchFamily="34" charset="0"/>
              </a:rPr>
              <a:t>Greenland ice </a:t>
            </a:r>
            <a:r>
              <a:rPr lang="en-GB" altLang="fr-FR" dirty="0" smtClean="0">
                <a:solidFill>
                  <a:srgbClr val="0000FF"/>
                </a:solidFill>
                <a:latin typeface="Arial" panose="020B0604020202020204" pitchFamily="34" charset="0"/>
                <a:cs typeface="Arial" panose="020B0604020202020204" pitchFamily="34" charset="0"/>
              </a:rPr>
              <a:t>sheet </a:t>
            </a:r>
            <a:r>
              <a:rPr lang="en-GB" altLang="fr-FR" dirty="0" smtClean="0">
                <a:latin typeface="Arial" panose="020B0604020202020204" pitchFamily="34" charset="0"/>
                <a:cs typeface="Arial" panose="020B0604020202020204" pitchFamily="34" charset="0"/>
              </a:rPr>
              <a:t>would take millennia</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8" name="Rectangle 23"/>
          <p:cNvSpPr>
            <a:spLocks noChangeArrowheads="1"/>
          </p:cNvSpPr>
          <p:nvPr/>
        </p:nvSpPr>
        <p:spPr bwMode="auto">
          <a:xfrm>
            <a:off x="5097668" y="3080472"/>
            <a:ext cx="3694343"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just">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Greenland ice-sheet evolution in a scenario in which the 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concentration is maintained at a constant level equal to 4 times the pre-industrial value (4 times 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scenario) during 3000 years. Shown is surface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elevation. </a:t>
            </a:r>
            <a:r>
              <a:rPr lang="nl-NL" altLang="fr-FR" sz="1800" dirty="0" err="1">
                <a:solidFill>
                  <a:schemeClr val="tx1">
                    <a:lumMod val="50000"/>
                    <a:lumOff val="50000"/>
                  </a:schemeClr>
                </a:solidFill>
                <a:latin typeface="Arial" panose="020B0604020202020204" pitchFamily="34" charset="0"/>
                <a:cs typeface="Arial" panose="020B0604020202020204" pitchFamily="34" charset="0"/>
              </a:rPr>
              <a:t>Figure</a:t>
            </a:r>
            <a:r>
              <a:rPr lang="nl-NL" altLang="fr-FR" sz="1800" dirty="0">
                <a:solidFill>
                  <a:schemeClr val="tx1">
                    <a:lumMod val="50000"/>
                    <a:lumOff val="50000"/>
                  </a:schemeClr>
                </a:solidFill>
                <a:latin typeface="Arial" panose="020B0604020202020204" pitchFamily="34" charset="0"/>
                <a:cs typeface="Arial" panose="020B0604020202020204" pitchFamily="34" charset="0"/>
              </a:rPr>
              <a:t> </a:t>
            </a:r>
            <a:r>
              <a:rPr lang="nl-NL" altLang="fr-FR" sz="1800" dirty="0" err="1">
                <a:solidFill>
                  <a:schemeClr val="tx1">
                    <a:lumMod val="50000"/>
                    <a:lumOff val="50000"/>
                  </a:schemeClr>
                </a:solidFill>
                <a:latin typeface="Arial" panose="020B0604020202020204" pitchFamily="34" charset="0"/>
                <a:cs typeface="Arial" panose="020B0604020202020204" pitchFamily="34" charset="0"/>
              </a:rPr>
              <a:t>from</a:t>
            </a:r>
            <a:r>
              <a:rPr lang="nl-NL" altLang="fr-FR" sz="1800" dirty="0">
                <a:solidFill>
                  <a:schemeClr val="tx1">
                    <a:lumMod val="50000"/>
                    <a:lumOff val="50000"/>
                  </a:schemeClr>
                </a:solidFill>
                <a:latin typeface="Arial" panose="020B0604020202020204" pitchFamily="34" charset="0"/>
                <a:cs typeface="Arial" panose="020B0604020202020204" pitchFamily="34" charset="0"/>
              </a:rPr>
              <a:t> Huybrechts et al. (2011).</a:t>
            </a:r>
            <a:endParaRPr lang="en-US" altLang="fr-F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1" name="Picture 2" descr="Greenland_snapshots_3rdm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 y="1172527"/>
            <a:ext cx="477202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p:cNvSpPr>
            <a:spLocks noChangeArrowheads="1"/>
          </p:cNvSpPr>
          <p:nvPr/>
        </p:nvSpPr>
        <p:spPr bwMode="auto">
          <a:xfrm>
            <a:off x="5097668" y="1222882"/>
            <a:ext cx="3632264"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l">
              <a:spcAft>
                <a:spcPct val="30000"/>
              </a:spcAft>
            </a:pPr>
            <a:r>
              <a:rPr lang="en-US" altLang="fr-FR" sz="2000" dirty="0" smtClean="0">
                <a:latin typeface="Arial" panose="020B0604020202020204" pitchFamily="34" charset="0"/>
                <a:cs typeface="Arial" panose="020B0604020202020204" pitchFamily="34" charset="0"/>
              </a:rPr>
              <a:t>A </a:t>
            </a:r>
            <a:r>
              <a:rPr lang="en-US" altLang="fr-FR" sz="2000" dirty="0">
                <a:solidFill>
                  <a:srgbClr val="0000FF"/>
                </a:solidFill>
                <a:latin typeface="Arial" panose="020B0604020202020204" pitchFamily="34" charset="0"/>
                <a:cs typeface="Arial" panose="020B0604020202020204" pitchFamily="34" charset="0"/>
              </a:rPr>
              <a:t>complete melting </a:t>
            </a:r>
            <a:r>
              <a:rPr lang="en-US" altLang="fr-FR" sz="2000" dirty="0">
                <a:latin typeface="Arial" panose="020B0604020202020204" pitchFamily="34" charset="0"/>
                <a:cs typeface="Arial" panose="020B0604020202020204" pitchFamily="34" charset="0"/>
              </a:rPr>
              <a:t>of the Greenland ice sheet would lead then to a </a:t>
            </a:r>
            <a:r>
              <a:rPr lang="en-US" altLang="fr-FR" sz="2000" dirty="0">
                <a:solidFill>
                  <a:srgbClr val="0000FF"/>
                </a:solidFill>
                <a:latin typeface="Arial" panose="020B0604020202020204" pitchFamily="34" charset="0"/>
                <a:cs typeface="Arial" panose="020B0604020202020204" pitchFamily="34" charset="0"/>
              </a:rPr>
              <a:t>sea level rise of about 7m</a:t>
            </a:r>
            <a:r>
              <a:rPr lang="en-US" altLang="fr-FR" dirty="0">
                <a:solidFill>
                  <a:srgbClr val="0000FF"/>
                </a:solidFill>
                <a:latin typeface="Arial" panose="020B0604020202020204" pitchFamily="34" charset="0"/>
                <a:cs typeface="Arial" panose="020B0604020202020204" pitchFamily="34" charset="0"/>
              </a:rPr>
              <a:t>.</a:t>
            </a:r>
            <a:endParaRPr lang="en-GB" altLang="fr-FR"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89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31</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Abrupt climate changes</a:t>
            </a:r>
            <a:endParaRPr lang="en-US" altLang="fr-FR" sz="2800" b="1" dirty="0">
              <a:solidFill>
                <a:srgbClr val="002060"/>
              </a:solidFill>
              <a:latin typeface="Helvetica" panose="020B0604020202020204" pitchFamily="34" charset="0"/>
            </a:endParaRPr>
          </a:p>
        </p:txBody>
      </p:sp>
      <p:sp>
        <p:nvSpPr>
          <p:cNvPr id="7" name="Rectangle 9"/>
          <p:cNvSpPr>
            <a:spLocks noChangeArrowheads="1"/>
          </p:cNvSpPr>
          <p:nvPr/>
        </p:nvSpPr>
        <p:spPr bwMode="auto">
          <a:xfrm>
            <a:off x="41275" y="571385"/>
            <a:ext cx="9102725" cy="45243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nSpc>
                <a:spcPct val="150000"/>
              </a:lnSpc>
              <a:spcAft>
                <a:spcPct val="30000"/>
              </a:spcAft>
            </a:pPr>
            <a:r>
              <a:rPr lang="en-US" altLang="fr-FR" dirty="0" smtClean="0">
                <a:latin typeface="Arial" panose="020B0604020202020204" pitchFamily="34" charset="0"/>
                <a:cs typeface="Arial" panose="020B0604020202020204" pitchFamily="34" charset="0"/>
              </a:rPr>
              <a:t>The </a:t>
            </a:r>
            <a:r>
              <a:rPr lang="en-US" altLang="fr-FR" dirty="0">
                <a:latin typeface="Arial" panose="020B0604020202020204" pitchFamily="34" charset="0"/>
                <a:cs typeface="Arial" panose="020B0604020202020204" pitchFamily="34" charset="0"/>
              </a:rPr>
              <a:t>most classical example of abrupt change is related to the </a:t>
            </a:r>
            <a:r>
              <a:rPr lang="en-US" altLang="fr-FR" dirty="0">
                <a:solidFill>
                  <a:srgbClr val="0000FF"/>
                </a:solidFill>
                <a:latin typeface="Arial" panose="020B0604020202020204" pitchFamily="34" charset="0"/>
                <a:cs typeface="Arial" panose="020B0604020202020204" pitchFamily="34" charset="0"/>
              </a:rPr>
              <a:t>Atlantic meridional overturning circulation</a:t>
            </a:r>
            <a:r>
              <a:rPr lang="en-US" dirty="0" smtClean="0">
                <a:latin typeface="Arial" panose="020B0604020202020204" pitchFamily="34" charset="0"/>
                <a:cs typeface="Arial" panose="020B0604020202020204" pitchFamily="34" charset="0"/>
              </a:rPr>
              <a:t>.</a:t>
            </a:r>
          </a:p>
          <a:p>
            <a:pPr lvl="1" indent="-457200">
              <a:lnSpc>
                <a:spcPct val="150000"/>
              </a:lnSpc>
              <a:spcAft>
                <a:spcPct val="30000"/>
              </a:spcAft>
              <a:buFont typeface="+mj-lt"/>
              <a:buAutoNum type="arabicPeriod"/>
            </a:pPr>
            <a:r>
              <a:rPr lang="en-US" dirty="0" smtClean="0">
                <a:latin typeface="Arial" panose="020B0604020202020204" pitchFamily="34" charset="0"/>
                <a:cs typeface="Arial" panose="020B0604020202020204" pitchFamily="34" charset="0"/>
              </a:rPr>
              <a:t>Good physical understanding</a:t>
            </a:r>
          </a:p>
          <a:p>
            <a:pPr lvl="1" indent="-457200">
              <a:lnSpc>
                <a:spcPct val="150000"/>
              </a:lnSpc>
              <a:spcAft>
                <a:spcPct val="30000"/>
              </a:spcAft>
              <a:buFont typeface="+mj-lt"/>
              <a:buAutoNum type="arabicPeriod"/>
            </a:pPr>
            <a:r>
              <a:rPr lang="en-US" dirty="0" smtClean="0">
                <a:latin typeface="Arial" panose="020B0604020202020204" pitchFamily="34" charset="0"/>
                <a:cs typeface="Arial" panose="020B0604020202020204" pitchFamily="34" charset="0"/>
              </a:rPr>
              <a:t>Rapid changes in the past attributed to transitions in AMOC</a:t>
            </a:r>
          </a:p>
          <a:p>
            <a:pPr lvl="1" indent="-457200">
              <a:lnSpc>
                <a:spcPct val="150000"/>
              </a:lnSpc>
              <a:spcAft>
                <a:spcPct val="30000"/>
              </a:spcAft>
              <a:buFont typeface="+mj-lt"/>
              <a:buAutoNum type="arabicPeriod"/>
            </a:pPr>
            <a:r>
              <a:rPr lang="en-US" dirty="0" smtClean="0">
                <a:latin typeface="Arial" panose="020B0604020202020204" pitchFamily="34" charset="0"/>
                <a:cs typeface="Arial" panose="020B0604020202020204" pitchFamily="34" charset="0"/>
              </a:rPr>
              <a:t>Consistent Model response to freshwater perturbation</a:t>
            </a:r>
          </a:p>
          <a:p>
            <a:pPr lvl="1" indent="-457200">
              <a:lnSpc>
                <a:spcPct val="150000"/>
              </a:lnSpc>
              <a:spcAft>
                <a:spcPct val="30000"/>
              </a:spcAft>
              <a:buFont typeface="+mj-lt"/>
              <a:buAutoNum type="arabicPeriod"/>
            </a:pPr>
            <a:endParaRPr lang="en-US" dirty="0">
              <a:latin typeface="Arial" panose="020B0604020202020204" pitchFamily="34" charset="0"/>
              <a:cs typeface="Arial" panose="020B0604020202020204" pitchFamily="34" charset="0"/>
            </a:endParaRPr>
          </a:p>
          <a:p>
            <a:pPr marL="0" lvl="1">
              <a:lnSpc>
                <a:spcPct val="150000"/>
              </a:lnSpc>
              <a:spcAft>
                <a:spcPct val="30000"/>
              </a:spcAft>
            </a:pPr>
            <a:r>
              <a:rPr lang="en-US" dirty="0" smtClean="0">
                <a:latin typeface="Arial" panose="020B0604020202020204" pitchFamily="34" charset="0"/>
                <a:cs typeface="Arial" panose="020B0604020202020204" pitchFamily="34" charset="0"/>
              </a:rPr>
              <a:t>But still many </a:t>
            </a:r>
            <a:r>
              <a:rPr lang="en-US" dirty="0" smtClean="0">
                <a:solidFill>
                  <a:srgbClr val="0000FF"/>
                </a:solidFill>
                <a:latin typeface="Arial" panose="020B0604020202020204" pitchFamily="34" charset="0"/>
                <a:cs typeface="Arial" panose="020B0604020202020204" pitchFamily="34" charset="0"/>
              </a:rPr>
              <a:t>uncertainties</a:t>
            </a:r>
            <a:r>
              <a:rPr lang="en-US"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354737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32</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4" y="-104744"/>
            <a:ext cx="9147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Abrupt climate changes</a:t>
            </a:r>
            <a:endParaRPr lang="en-US" altLang="fr-FR" sz="2800" b="1" dirty="0">
              <a:solidFill>
                <a:srgbClr val="002060"/>
              </a:solidFill>
              <a:latin typeface="Helvetica" panose="020B0604020202020204" pitchFamily="34" charset="0"/>
            </a:endParaRPr>
          </a:p>
        </p:txBody>
      </p:sp>
      <p:pic>
        <p:nvPicPr>
          <p:cNvPr id="4098" name="Picture 2" descr="Figure6-30nstab"/>
          <p:cNvPicPr>
            <a:picLocks noChangeAspect="1" noChangeArrowheads="1"/>
          </p:cNvPicPr>
          <p:nvPr/>
        </p:nvPicPr>
        <p:blipFill rotWithShape="1">
          <a:blip r:embed="rId3">
            <a:extLst>
              <a:ext uri="{28A0092B-C50C-407E-A947-70E740481C1C}">
                <a14:useLocalDpi xmlns:a14="http://schemas.microsoft.com/office/drawing/2010/main" val="0"/>
              </a:ext>
            </a:extLst>
          </a:blip>
          <a:srcRect t="53212"/>
          <a:stretch/>
        </p:blipFill>
        <p:spPr bwMode="auto">
          <a:xfrm>
            <a:off x="4658263" y="1910917"/>
            <a:ext cx="4485737" cy="352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Figure6-30nstab"/>
          <p:cNvPicPr>
            <a:picLocks noChangeAspect="1" noChangeArrowheads="1"/>
          </p:cNvPicPr>
          <p:nvPr/>
        </p:nvPicPr>
        <p:blipFill rotWithShape="1">
          <a:blip r:embed="rId3">
            <a:extLst>
              <a:ext uri="{28A0092B-C50C-407E-A947-70E740481C1C}">
                <a14:useLocalDpi xmlns:a14="http://schemas.microsoft.com/office/drawing/2010/main" val="0"/>
              </a:ext>
            </a:extLst>
          </a:blip>
          <a:srcRect l="-3438" t="-118" r="-68" b="51971"/>
          <a:stretch/>
        </p:blipFill>
        <p:spPr bwMode="auto">
          <a:xfrm>
            <a:off x="-71677" y="2005808"/>
            <a:ext cx="4643052" cy="362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18734" y="564668"/>
            <a:ext cx="91027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altLang="fr-FR" dirty="0">
                <a:latin typeface="Arial" panose="020B0604020202020204" pitchFamily="34" charset="0"/>
                <a:cs typeface="Arial" panose="020B0604020202020204" pitchFamily="34" charset="0"/>
              </a:rPr>
              <a:t>The </a:t>
            </a:r>
            <a:r>
              <a:rPr lang="en-GB" altLang="fr-FR" dirty="0" smtClean="0">
                <a:latin typeface="Arial" panose="020B0604020202020204" pitchFamily="34" charset="0"/>
                <a:cs typeface="Arial" panose="020B0604020202020204" pitchFamily="34" charset="0"/>
              </a:rPr>
              <a:t>marine ice sheet instability</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112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Scenarios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0883" y="430451"/>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dirty="0" smtClean="0"/>
              <a:t>RCP scenarios provide </a:t>
            </a:r>
            <a:r>
              <a:rPr lang="en-GB" dirty="0"/>
              <a:t>estimates for future </a:t>
            </a:r>
            <a:r>
              <a:rPr lang="en-GB" dirty="0" smtClean="0"/>
              <a:t>concentration of greenhouse gases, aerosols, land use changes</a:t>
            </a:r>
            <a:endParaRPr lang="en-US" altLang="fr-FR" dirty="0" smtClean="0">
              <a:latin typeface="Arial" panose="020B0604020202020204" pitchFamily="34" charset="0"/>
              <a:cs typeface="Arial" panose="020B0604020202020204" pitchFamily="34" charset="0"/>
            </a:endParaRPr>
          </a:p>
        </p:txBody>
      </p:sp>
      <p:pic>
        <p:nvPicPr>
          <p:cNvPr id="109570" name="Picture 2" descr="Figure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20" y="1355958"/>
            <a:ext cx="7343356" cy="492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3"/>
          <p:cNvSpPr>
            <a:spLocks noChangeArrowheads="1"/>
          </p:cNvSpPr>
          <p:nvPr/>
        </p:nvSpPr>
        <p:spPr bwMode="auto">
          <a:xfrm>
            <a:off x="101268" y="6089199"/>
            <a:ext cx="91440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Global emission (in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PgC</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per year) and (b) atmospheric concentration of CO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(in ppm) in four RCP scenarios.</a:t>
            </a:r>
            <a:endParaRPr lang="en-GB" altLang="fr-FR" sz="18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618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5</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smtClean="0">
                <a:solidFill>
                  <a:srgbClr val="002060"/>
                </a:solidFill>
                <a:latin typeface="Arial" panose="020B0604020202020204" pitchFamily="34" charset="0"/>
                <a:cs typeface="Arial" panose="020B0604020202020204" pitchFamily="34" charset="0"/>
              </a:rPr>
              <a:t>Scenarios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0883" y="430451"/>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dirty="0"/>
              <a:t>SRES scenarios </a:t>
            </a:r>
            <a:r>
              <a:rPr lang="en-GB" dirty="0" smtClean="0"/>
              <a:t>provide </a:t>
            </a:r>
            <a:r>
              <a:rPr lang="en-GB" dirty="0"/>
              <a:t>estimates for future </a:t>
            </a:r>
            <a:r>
              <a:rPr lang="en-GB" dirty="0" smtClean="0"/>
              <a:t>concentration of greenhouse gases, aerosols, land use changes</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538954" y="5157648"/>
            <a:ext cx="810658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ctr">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Global emissions of </a:t>
            </a:r>
            <a:r>
              <a:rPr lang="en-US" altLang="fr-FR" sz="1800" dirty="0" err="1">
                <a:solidFill>
                  <a:schemeClr val="tx1">
                    <a:lumMod val="50000"/>
                    <a:lumOff val="50000"/>
                  </a:schemeClr>
                </a:solidFill>
                <a:latin typeface="Arial" panose="020B0604020202020204" pitchFamily="34" charset="0"/>
                <a:cs typeface="Arial" panose="020B0604020202020204" pitchFamily="34" charset="0"/>
              </a:rPr>
              <a:t>sulphur</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oxide in four RCP scenarios (in TgSO</a:t>
            </a:r>
            <a:r>
              <a:rPr lang="en-US" altLang="fr-FR" sz="1800" baseline="-25000" dirty="0">
                <a:solidFill>
                  <a:schemeClr val="tx1">
                    <a:lumMod val="50000"/>
                    <a:lumOff val="50000"/>
                  </a:schemeClr>
                </a:solidFill>
                <a:latin typeface="Arial" panose="020B0604020202020204" pitchFamily="34" charset="0"/>
                <a:cs typeface="Arial" panose="020B0604020202020204" pitchFamily="34" charset="0"/>
              </a:rPr>
              <a:t>2</a:t>
            </a:r>
            <a:r>
              <a:rPr lang="en-US" altLang="fr-FR" sz="1800" dirty="0">
                <a:solidFill>
                  <a:schemeClr val="tx1">
                    <a:lumMod val="50000"/>
                    <a:lumOff val="50000"/>
                  </a:schemeClr>
                </a:solidFill>
                <a:latin typeface="Arial" panose="020B0604020202020204" pitchFamily="34" charset="0"/>
                <a:cs typeface="Arial" panose="020B0604020202020204" pitchFamily="34" charset="0"/>
              </a:rPr>
              <a:t> per year</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a:t>
            </a:r>
            <a:endParaRPr lang="en-GB" altLang="fr-F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10594" name="Picture 2" descr="Figure6-5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07" y="1712584"/>
            <a:ext cx="8017475" cy="317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965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6</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Decadal predictions and projections</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41275" y="1355200"/>
            <a:ext cx="9102725" cy="45612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dirty="0" smtClean="0">
                <a:solidFill>
                  <a:srgbClr val="0000FF"/>
                </a:solidFill>
                <a:latin typeface="Arial" panose="020B0604020202020204" pitchFamily="34" charset="0"/>
                <a:cs typeface="Arial" panose="020B0604020202020204" pitchFamily="34" charset="0"/>
              </a:rPr>
              <a:t>Projection</a:t>
            </a:r>
            <a:r>
              <a:rPr lang="en-GB" dirty="0" smtClean="0">
                <a:latin typeface="Arial" panose="020B0604020202020204" pitchFamily="34" charset="0"/>
                <a:cs typeface="Arial" panose="020B0604020202020204" pitchFamily="34" charset="0"/>
              </a:rPr>
              <a:t>: goal = estimate the response to the forcing </a:t>
            </a:r>
          </a:p>
          <a:p>
            <a:pPr marL="0" lvl="1">
              <a:spcAft>
                <a:spcPct val="30000"/>
              </a:spcAft>
            </a:pP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		</a:t>
            </a:r>
            <a:r>
              <a:rPr lang="en-GB" altLang="fr-FR" dirty="0" smtClean="0">
                <a:solidFill>
                  <a:srgbClr val="0000FF"/>
                </a:solidFill>
                <a:latin typeface="Arial" panose="020B0604020202020204" pitchFamily="34" charset="0"/>
                <a:cs typeface="Arial" panose="020B0604020202020204" pitchFamily="34" charset="0"/>
              </a:rPr>
              <a:t>Boundary condition problem</a:t>
            </a:r>
          </a:p>
          <a:p>
            <a:pPr marL="0" lvl="1">
              <a:spcAft>
                <a:spcPct val="30000"/>
              </a:spcAft>
            </a:pPr>
            <a:endParaRPr lang="en-GB" altLang="fr-FR" dirty="0">
              <a:latin typeface="Arial" panose="020B0604020202020204" pitchFamily="34" charset="0"/>
              <a:cs typeface="Arial" panose="020B0604020202020204" pitchFamily="34" charset="0"/>
            </a:endParaRPr>
          </a:p>
          <a:p>
            <a:pPr marL="0" lvl="1">
              <a:spcAft>
                <a:spcPct val="30000"/>
              </a:spcAft>
            </a:pPr>
            <a:endParaRPr lang="en-GB" altLang="fr-FR" dirty="0" smtClean="0">
              <a:latin typeface="Arial" panose="020B0604020202020204" pitchFamily="34" charset="0"/>
              <a:cs typeface="Arial" panose="020B0604020202020204" pitchFamily="34" charset="0"/>
            </a:endParaRPr>
          </a:p>
          <a:p>
            <a:pPr marL="0" lvl="1">
              <a:spcAft>
                <a:spcPct val="30000"/>
              </a:spcAft>
            </a:pPr>
            <a:r>
              <a:rPr lang="en-GB" altLang="fr-FR" dirty="0" smtClean="0">
                <a:solidFill>
                  <a:srgbClr val="0000FF"/>
                </a:solidFill>
                <a:latin typeface="Arial" panose="020B0604020202020204" pitchFamily="34" charset="0"/>
                <a:cs typeface="Arial" panose="020B0604020202020204" pitchFamily="34" charset="0"/>
              </a:rPr>
              <a:t>Predictions</a:t>
            </a:r>
            <a:r>
              <a:rPr lang="en-GB" altLang="fr-FR"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goal = estimate </a:t>
            </a: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response to the forcing </a:t>
            </a:r>
            <a:r>
              <a:rPr lang="en-GB" dirty="0" smtClean="0">
                <a:latin typeface="Arial" panose="020B0604020202020204" pitchFamily="34" charset="0"/>
                <a:cs typeface="Arial" panose="020B0604020202020204" pitchFamily="34" charset="0"/>
              </a:rPr>
              <a:t>and the contribution of internal variability (the fraction which is predictable)</a:t>
            </a:r>
            <a:endParaRPr lang="en-GB" dirty="0">
              <a:latin typeface="Arial" panose="020B0604020202020204" pitchFamily="34" charset="0"/>
              <a:cs typeface="Arial" panose="020B0604020202020204" pitchFamily="34" charset="0"/>
            </a:endParaRPr>
          </a:p>
          <a:p>
            <a:pPr marL="0" lvl="1">
              <a:lnSpc>
                <a:spcPct val="200000"/>
              </a:lnSpc>
              <a:spcAft>
                <a:spcPct val="30000"/>
              </a:spcAft>
            </a:pPr>
            <a:r>
              <a:rPr lang="en-GB" altLang="fr-FR" dirty="0">
                <a:latin typeface="Arial" panose="020B0604020202020204" pitchFamily="34" charset="0"/>
                <a:cs typeface="Arial" panose="020B0604020202020204" pitchFamily="34" charset="0"/>
              </a:rPr>
              <a:t>Predictions must be initialised using observations</a:t>
            </a:r>
            <a:r>
              <a:rPr lang="en-GB" altLang="fr-FR" dirty="0" smtClean="0">
                <a:latin typeface="Arial" panose="020B0604020202020204" pitchFamily="34" charset="0"/>
                <a:cs typeface="Arial" panose="020B0604020202020204" pitchFamily="34" charset="0"/>
              </a:rPr>
              <a:t>.</a:t>
            </a:r>
            <a:endParaRPr lang="en-GB" dirty="0" smtClean="0">
              <a:latin typeface="Arial" panose="020B0604020202020204" pitchFamily="34" charset="0"/>
              <a:cs typeface="Arial" panose="020B0604020202020204" pitchFamily="34" charset="0"/>
            </a:endParaRPr>
          </a:p>
          <a:p>
            <a:pPr marL="0" lvl="1">
              <a:spcAft>
                <a:spcPct val="30000"/>
              </a:spcAft>
            </a:pPr>
            <a:r>
              <a:rPr lang="en-GB" altLang="fr-FR" dirty="0">
                <a:latin typeface="Arial" panose="020B0604020202020204" pitchFamily="34" charset="0"/>
                <a:cs typeface="Arial" panose="020B0604020202020204" pitchFamily="34" charset="0"/>
              </a:rPr>
              <a:t>	</a:t>
            </a:r>
            <a:r>
              <a:rPr lang="en-GB" altLang="fr-FR" dirty="0" smtClean="0">
                <a:latin typeface="Arial" panose="020B0604020202020204" pitchFamily="34" charset="0"/>
                <a:cs typeface="Arial" panose="020B0604020202020204" pitchFamily="34" charset="0"/>
              </a:rPr>
              <a:t>		</a:t>
            </a:r>
            <a:r>
              <a:rPr lang="en-GB" altLang="fr-FR" dirty="0" smtClean="0">
                <a:solidFill>
                  <a:srgbClr val="0000FF"/>
                </a:solidFill>
                <a:latin typeface="Arial" panose="020B0604020202020204" pitchFamily="34" charset="0"/>
                <a:cs typeface="Arial" panose="020B0604020202020204" pitchFamily="34" charset="0"/>
              </a:rPr>
              <a:t>Mix of initial and boundary condition problem</a:t>
            </a:r>
          </a:p>
          <a:p>
            <a:pPr marL="0" lvl="1">
              <a:spcAft>
                <a:spcPct val="30000"/>
              </a:spcAft>
            </a:pPr>
            <a:endParaRPr lang="en-GB" altLang="fr-FR"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3314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7</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Decadal predictions and projections</a:t>
            </a:r>
            <a:endParaRPr lang="en-US" altLang="fr-FR" sz="2800" b="1" dirty="0">
              <a:solidFill>
                <a:srgbClr val="002060"/>
              </a:solidFill>
              <a:latin typeface="Helvetica" panose="020B0604020202020204" pitchFamily="34" charset="0"/>
            </a:endParaRPr>
          </a:p>
        </p:txBody>
      </p:sp>
      <p:sp>
        <p:nvSpPr>
          <p:cNvPr id="10" name="Rectangle 23"/>
          <p:cNvSpPr>
            <a:spLocks noChangeArrowheads="1"/>
          </p:cNvSpPr>
          <p:nvPr/>
        </p:nvSpPr>
        <p:spPr bwMode="auto">
          <a:xfrm>
            <a:off x="198408" y="5860067"/>
            <a:ext cx="8831779"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ctr">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Schematic representation of the difference between projections and </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predictions using one model and one scenario.</a:t>
            </a:r>
            <a:endParaRPr lang="en-GB" altLang="fr-F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11618" name="Picture 2" descr="Figure6-Predi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658" y="1069675"/>
            <a:ext cx="6971307" cy="473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758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8</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Decadal predictions and projections</a:t>
            </a:r>
            <a:endParaRPr lang="en-US" altLang="fr-FR" sz="2800" b="1" dirty="0">
              <a:solidFill>
                <a:srgbClr val="002060"/>
              </a:solidFill>
              <a:latin typeface="Helvetica" panose="020B0604020202020204" pitchFamily="34" charset="0"/>
            </a:endParaRPr>
          </a:p>
        </p:txBody>
      </p:sp>
      <p:sp>
        <p:nvSpPr>
          <p:cNvPr id="10" name="Rectangle 23"/>
          <p:cNvSpPr>
            <a:spLocks noChangeArrowheads="1"/>
          </p:cNvSpPr>
          <p:nvPr/>
        </p:nvSpPr>
        <p:spPr bwMode="auto">
          <a:xfrm>
            <a:off x="198408" y="5399475"/>
            <a:ext cx="8831779"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lgn="ctr">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The number of years during which the difference between the surface temperatures obtained in initialized and uninitialized simulations is significant at the 90% level. Figure from Smith et al. (2013</a:t>
            </a:r>
            <a:r>
              <a:rPr lang="en-US" altLang="fr-FR" sz="1800" dirty="0" smtClean="0">
                <a:solidFill>
                  <a:schemeClr val="tx1">
                    <a:lumMod val="50000"/>
                    <a:lumOff val="50000"/>
                  </a:schemeClr>
                </a:solidFill>
                <a:latin typeface="Arial" panose="020B0604020202020204" pitchFamily="34" charset="0"/>
                <a:cs typeface="Arial" panose="020B0604020202020204" pitchFamily="34" charset="0"/>
              </a:rPr>
              <a:t>).</a:t>
            </a:r>
            <a:endParaRPr lang="en-GB" altLang="fr-FR" sz="1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Rectangle 9"/>
          <p:cNvSpPr>
            <a:spLocks noChangeArrowheads="1"/>
          </p:cNvSpPr>
          <p:nvPr/>
        </p:nvSpPr>
        <p:spPr bwMode="auto">
          <a:xfrm>
            <a:off x="40883" y="615117"/>
            <a:ext cx="910272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GB" dirty="0" smtClean="0"/>
              <a:t>Predictability at decadal timescale is limited.</a:t>
            </a:r>
            <a:endParaRPr lang="en-US" altLang="fr-FR" dirty="0" smtClean="0">
              <a:latin typeface="Arial" panose="020B0604020202020204" pitchFamily="34" charset="0"/>
              <a:cs typeface="Arial" panose="020B0604020202020204" pitchFamily="34" charset="0"/>
            </a:endParaRPr>
          </a:p>
        </p:txBody>
      </p:sp>
      <p:pic>
        <p:nvPicPr>
          <p:cNvPr id="112642" name="Picture 2" descr="Figure6-8-Predict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43" y="1490141"/>
            <a:ext cx="6683619" cy="349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632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075"/>
          <p:cNvSpPr>
            <a:spLocks noChangeShapeType="1"/>
          </p:cNvSpPr>
          <p:nvPr/>
        </p:nvSpPr>
        <p:spPr bwMode="auto">
          <a:xfrm>
            <a:off x="0" y="418476"/>
            <a:ext cx="8912225" cy="0"/>
          </a:xfrm>
          <a:prstGeom prst="line">
            <a:avLst/>
          </a:prstGeom>
          <a:noFill/>
          <a:ln w="254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6" name="Rectangle 3085"/>
          <p:cNvSpPr>
            <a:spLocks noChangeArrowheads="1"/>
          </p:cNvSpPr>
          <p:nvPr/>
        </p:nvSpPr>
        <p:spPr bwMode="auto">
          <a:xfrm>
            <a:off x="7237709" y="6519446"/>
            <a:ext cx="17924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IE" altLang="fr-FR" sz="1600" dirty="0" smtClean="0">
                <a:latin typeface="Arial" panose="020B0604020202020204" pitchFamily="34" charset="0"/>
                <a:cs typeface="Arial" panose="020B0604020202020204" pitchFamily="34" charset="0"/>
              </a:rPr>
              <a:t>Chapter 6 Page </a:t>
            </a:r>
            <a:fld id="{18AC5F4A-67CE-418F-B404-AF4EB1219899}" type="slidenum">
              <a:rPr lang="en-IE" altLang="fr-FR" sz="1600" smtClean="0">
                <a:latin typeface="Arial" panose="020B0604020202020204" pitchFamily="34" charset="0"/>
                <a:cs typeface="Arial" panose="020B0604020202020204" pitchFamily="34" charset="0"/>
              </a:rPr>
              <a:t>9</a:t>
            </a:fld>
            <a:endParaRPr lang="en-IE" altLang="fr-FR" sz="1600" dirty="0">
              <a:latin typeface="Arial" panose="020B0604020202020204" pitchFamily="34" charset="0"/>
              <a:cs typeface="Arial" panose="020B0604020202020204" pitchFamily="34" charset="0"/>
            </a:endParaRPr>
          </a:p>
        </p:txBody>
      </p:sp>
      <p:sp>
        <p:nvSpPr>
          <p:cNvPr id="9" name="Text Box 3077"/>
          <p:cNvSpPr txBox="1">
            <a:spLocks noChangeArrowheads="1"/>
          </p:cNvSpPr>
          <p:nvPr/>
        </p:nvSpPr>
        <p:spPr bwMode="auto">
          <a:xfrm>
            <a:off x="-3803" y="-104744"/>
            <a:ext cx="8845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fr-FR" sz="2800" b="1" dirty="0">
                <a:solidFill>
                  <a:srgbClr val="002060"/>
                </a:solidFill>
                <a:latin typeface="Arial" panose="020B0604020202020204" pitchFamily="34" charset="0"/>
                <a:cs typeface="Arial" panose="020B0604020202020204" pitchFamily="34" charset="0"/>
              </a:rPr>
              <a:t>Changes in global mean surface temperature</a:t>
            </a:r>
            <a:endParaRPr lang="en-US" altLang="fr-FR" sz="2800" b="1" dirty="0">
              <a:solidFill>
                <a:srgbClr val="002060"/>
              </a:solidFill>
              <a:latin typeface="Helvetica" panose="020B0604020202020204" pitchFamily="34" charset="0"/>
            </a:endParaRPr>
          </a:p>
        </p:txBody>
      </p:sp>
      <p:sp>
        <p:nvSpPr>
          <p:cNvPr id="11" name="Rectangle 9"/>
          <p:cNvSpPr>
            <a:spLocks noChangeArrowheads="1"/>
          </p:cNvSpPr>
          <p:nvPr/>
        </p:nvSpPr>
        <p:spPr bwMode="auto">
          <a:xfrm>
            <a:off x="70463" y="604724"/>
            <a:ext cx="910272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dirty="0" smtClean="0"/>
              <a:t>The </a:t>
            </a:r>
            <a:r>
              <a:rPr lang="en-US" dirty="0"/>
              <a:t>magnitude </a:t>
            </a:r>
            <a:r>
              <a:rPr lang="en-US" dirty="0" smtClean="0"/>
              <a:t>of the surface </a:t>
            </a:r>
            <a:r>
              <a:rPr lang="en-US" dirty="0"/>
              <a:t>warming </a:t>
            </a:r>
            <a:r>
              <a:rPr lang="en-US" dirty="0" smtClean="0"/>
              <a:t>is </a:t>
            </a:r>
            <a:r>
              <a:rPr lang="en-US" dirty="0"/>
              <a:t>strongly </a:t>
            </a:r>
            <a:r>
              <a:rPr lang="en-US" dirty="0" smtClean="0"/>
              <a:t>different in the RCP </a:t>
            </a:r>
            <a:r>
              <a:rPr lang="en-US" dirty="0"/>
              <a:t>scenarios</a:t>
            </a:r>
            <a:r>
              <a:rPr lang="en-US" dirty="0" smtClean="0"/>
              <a:t>, </a:t>
            </a:r>
            <a:r>
              <a:rPr lang="en-US" dirty="0"/>
              <a:t>showing the potential impact of mitigation </a:t>
            </a:r>
            <a:r>
              <a:rPr lang="en-US" dirty="0" smtClean="0"/>
              <a:t>policies.</a:t>
            </a:r>
            <a:endParaRPr lang="en-US" altLang="fr-FR" dirty="0" smtClean="0">
              <a:latin typeface="Arial" panose="020B0604020202020204" pitchFamily="34" charset="0"/>
              <a:cs typeface="Arial" panose="020B0604020202020204" pitchFamily="34" charset="0"/>
            </a:endParaRPr>
          </a:p>
        </p:txBody>
      </p:sp>
      <p:sp>
        <p:nvSpPr>
          <p:cNvPr id="10" name="Rectangle 23"/>
          <p:cNvSpPr>
            <a:spLocks noChangeArrowheads="1"/>
          </p:cNvSpPr>
          <p:nvPr/>
        </p:nvSpPr>
        <p:spPr bwMode="auto">
          <a:xfrm>
            <a:off x="99202" y="5662094"/>
            <a:ext cx="9030187"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tabLst>
                <a:tab pos="673100" algn="l"/>
              </a:tabLst>
              <a:defRPr sz="2400">
                <a:solidFill>
                  <a:schemeClr val="tx1"/>
                </a:solidFill>
                <a:latin typeface="Times New Roman" panose="02020603050405020304" pitchFamily="18" charset="0"/>
              </a:defRPr>
            </a:lvl1pPr>
            <a:lvl2pPr>
              <a:tabLst>
                <a:tab pos="673100" algn="l"/>
              </a:tabLst>
              <a:defRPr sz="2400">
                <a:solidFill>
                  <a:schemeClr val="tx1"/>
                </a:solidFill>
                <a:latin typeface="Times New Roman" panose="02020603050405020304" pitchFamily="18" charset="0"/>
              </a:defRPr>
            </a:lvl2pPr>
            <a:lvl3pPr marL="1143000" indent="-228600">
              <a:tabLst>
                <a:tab pos="673100" algn="l"/>
              </a:tabLst>
              <a:defRPr sz="2400">
                <a:solidFill>
                  <a:schemeClr val="tx1"/>
                </a:solidFill>
                <a:latin typeface="Times New Roman" panose="02020603050405020304" pitchFamily="18" charset="0"/>
              </a:defRPr>
            </a:lvl3pPr>
            <a:lvl4pPr marL="1600200" indent="-228600">
              <a:tabLst>
                <a:tab pos="673100" algn="l"/>
              </a:tabLst>
              <a:defRPr sz="2400">
                <a:solidFill>
                  <a:schemeClr val="tx1"/>
                </a:solidFill>
                <a:latin typeface="Times New Roman" panose="02020603050405020304" pitchFamily="18" charset="0"/>
              </a:defRPr>
            </a:lvl4pPr>
            <a:lvl5pPr marL="2057400" indent="-228600">
              <a:tabLst>
                <a:tab pos="673100" algn="l"/>
              </a:tabLst>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tabLst>
                <a:tab pos="673100" algn="l"/>
              </a:tabLst>
              <a:defRPr sz="2400">
                <a:solidFill>
                  <a:schemeClr val="tx1"/>
                </a:solidFill>
                <a:latin typeface="Times New Roman" panose="02020603050405020304" pitchFamily="18" charset="0"/>
              </a:defRPr>
            </a:lvl9pPr>
          </a:lstStyle>
          <a:p>
            <a:pPr marL="0" lvl="1">
              <a:spcAft>
                <a:spcPct val="30000"/>
              </a:spcAft>
            </a:pPr>
            <a:r>
              <a:rPr lang="en-US" altLang="fr-FR" sz="1800" dirty="0">
                <a:solidFill>
                  <a:schemeClr val="tx1">
                    <a:lumMod val="50000"/>
                    <a:lumOff val="50000"/>
                  </a:schemeClr>
                </a:solidFill>
                <a:latin typeface="Arial" panose="020B0604020202020204" pitchFamily="34" charset="0"/>
                <a:cs typeface="Arial" panose="020B0604020202020204" pitchFamily="34" charset="0"/>
              </a:rPr>
              <a:t>Time series of global annual mean surface air temperature anomalies (relative to 1986–2005) from an ensemble of model simulations performed in the framework of CMIP5. Figure from Collins et al. (2013). </a:t>
            </a:r>
            <a:endParaRPr lang="en-GB" altLang="fr-FR" sz="1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755" y="1671696"/>
            <a:ext cx="5887079" cy="389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533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2160</TotalTime>
  <Words>1862</Words>
  <Application>Microsoft Office PowerPoint</Application>
  <PresentationFormat>Affichage à l'écran (4:3)</PresentationFormat>
  <Paragraphs>171</Paragraphs>
  <Slides>32</Slides>
  <Notes>32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32</vt:i4>
      </vt:variant>
    </vt:vector>
  </HeadingPairs>
  <TitlesOfParts>
    <vt:vector size="38" baseType="lpstr">
      <vt:lpstr>Arial</vt:lpstr>
      <vt:lpstr>Calibri</vt:lpstr>
      <vt:lpstr>Calibri Light</vt:lpstr>
      <vt:lpstr>Helvetica</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UCL/ELIC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PHY2153 Introduction to climate physics and climate modelling</dc:title>
  <dc:creator>Hugues Goosse</dc:creator>
  <cp:lastModifiedBy>Hugues Goosse</cp:lastModifiedBy>
  <cp:revision>259</cp:revision>
  <dcterms:created xsi:type="dcterms:W3CDTF">2014-09-09T15:01:18Z</dcterms:created>
  <dcterms:modified xsi:type="dcterms:W3CDTF">2015-06-18T12:56:35Z</dcterms:modified>
</cp:coreProperties>
</file>